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3" r:id="rId3"/>
    <p:sldId id="274" r:id="rId4"/>
    <p:sldId id="275" r:id="rId5"/>
    <p:sldId id="282" r:id="rId6"/>
    <p:sldId id="276" r:id="rId7"/>
    <p:sldId id="277" r:id="rId8"/>
    <p:sldId id="286" r:id="rId9"/>
    <p:sldId id="278" r:id="rId10"/>
    <p:sldId id="279" r:id="rId11"/>
    <p:sldId id="280" r:id="rId12"/>
    <p:sldId id="281" r:id="rId13"/>
    <p:sldId id="272" r:id="rId14"/>
    <p:sldId id="269" r:id="rId15"/>
    <p:sldId id="270" r:id="rId16"/>
    <p:sldId id="271" r:id="rId17"/>
    <p:sldId id="257" r:id="rId18"/>
    <p:sldId id="258" r:id="rId19"/>
    <p:sldId id="259" r:id="rId20"/>
    <p:sldId id="260" r:id="rId21"/>
    <p:sldId id="261" r:id="rId22"/>
    <p:sldId id="262" r:id="rId23"/>
    <p:sldId id="263" r:id="rId24"/>
    <p:sldId id="285"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51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94660"/>
  </p:normalViewPr>
  <p:slideViewPr>
    <p:cSldViewPr snapToGrid="0" snapToObjects="1">
      <p:cViewPr varScale="1">
        <p:scale>
          <a:sx n="93" d="100"/>
          <a:sy n="93" d="100"/>
        </p:scale>
        <p:origin x="5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11E3A-8BEA-4A62-8B75-5451FF61E82A}" type="datetimeFigureOut">
              <a:rPr lang="en-US" smtClean="0"/>
              <a:t>4/3/2015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FACD4-6278-4721-8E7A-CC9DC3D9CF3C}" type="slidenum">
              <a:rPr lang="en-US" smtClean="0"/>
              <a:t>‹#›</a:t>
            </a:fld>
            <a:endParaRPr lang="en-US"/>
          </a:p>
        </p:txBody>
      </p:sp>
    </p:spTree>
    <p:extLst>
      <p:ext uri="{BB962C8B-B14F-4D97-AF65-F5344CB8AC3E}">
        <p14:creationId xmlns:p14="http://schemas.microsoft.com/office/powerpoint/2010/main" val="391395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048F2-D372-4B42-A11D-9B4E7C17EE98}" type="slidenum">
              <a:rPr lang="en-US" smtClean="0"/>
              <a:t>2</a:t>
            </a:fld>
            <a:endParaRPr lang="en-US"/>
          </a:p>
        </p:txBody>
      </p:sp>
    </p:spTree>
    <p:extLst>
      <p:ext uri="{BB962C8B-B14F-4D97-AF65-F5344CB8AC3E}">
        <p14:creationId xmlns:p14="http://schemas.microsoft.com/office/powerpoint/2010/main" val="3825660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earn </a:t>
            </a:r>
            <a:r>
              <a:rPr lang="en-US" dirty="0" err="1" smtClean="0"/>
              <a:t>unilevel</a:t>
            </a:r>
            <a:r>
              <a:rPr lang="en-US" baseline="0" dirty="0" smtClean="0"/>
              <a:t> commission you must have at least 100 PV for the month.  Some one with a 100 PV order can earn the first 2 levels of </a:t>
            </a:r>
            <a:r>
              <a:rPr lang="en-US" baseline="0" dirty="0" err="1" smtClean="0"/>
              <a:t>unilevel</a:t>
            </a:r>
            <a:r>
              <a:rPr lang="en-US" baseline="0" dirty="0" smtClean="0"/>
              <a:t>.  Star earns 1</a:t>
            </a:r>
            <a:r>
              <a:rPr lang="en-US" baseline="30000" dirty="0" smtClean="0"/>
              <a:t>st</a:t>
            </a:r>
            <a:r>
              <a:rPr lang="en-US" baseline="0" dirty="0" smtClean="0"/>
              <a:t>-3</a:t>
            </a:r>
            <a:r>
              <a:rPr lang="en-US" baseline="30000" dirty="0" smtClean="0"/>
              <a:t>rd</a:t>
            </a:r>
            <a:r>
              <a:rPr lang="en-US" baseline="0" dirty="0" smtClean="0"/>
              <a:t>, Senior Start earns 1</a:t>
            </a:r>
            <a:r>
              <a:rPr lang="en-US" baseline="30000" dirty="0" smtClean="0"/>
              <a:t>st</a:t>
            </a:r>
            <a:r>
              <a:rPr lang="en-US" baseline="0" dirty="0" smtClean="0"/>
              <a:t>-4</a:t>
            </a:r>
            <a:r>
              <a:rPr lang="en-US" baseline="30000" dirty="0" smtClean="0"/>
              <a:t>th</a:t>
            </a:r>
            <a:r>
              <a:rPr lang="en-US" baseline="0" dirty="0" smtClean="0"/>
              <a:t>, and Executive and above earn 1</a:t>
            </a:r>
            <a:r>
              <a:rPr lang="en-US" baseline="30000" dirty="0" smtClean="0"/>
              <a:t>st</a:t>
            </a:r>
            <a:r>
              <a:rPr lang="en-US" baseline="0" dirty="0" smtClean="0"/>
              <a:t>-5</a:t>
            </a:r>
            <a:r>
              <a:rPr lang="en-US" baseline="30000" dirty="0" smtClean="0"/>
              <a:t>th</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989048F2-D372-4B42-A11D-9B4E7C17EE98}" type="slidenum">
              <a:rPr lang="en-US" smtClean="0"/>
              <a:t>3</a:t>
            </a:fld>
            <a:endParaRPr lang="en-US"/>
          </a:p>
        </p:txBody>
      </p:sp>
    </p:spTree>
    <p:extLst>
      <p:ext uri="{BB962C8B-B14F-4D97-AF65-F5344CB8AC3E}">
        <p14:creationId xmlns:p14="http://schemas.microsoft.com/office/powerpoint/2010/main" val="30178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earn </a:t>
            </a:r>
            <a:r>
              <a:rPr lang="en-US" dirty="0" err="1" smtClean="0"/>
              <a:t>unilevel</a:t>
            </a:r>
            <a:r>
              <a:rPr lang="en-US" baseline="0" dirty="0" smtClean="0"/>
              <a:t> commission you must have at least 100 PV for the month.  Some one with a 100 PV order can earn the first 2 levels of </a:t>
            </a:r>
            <a:r>
              <a:rPr lang="en-US" baseline="0" dirty="0" err="1" smtClean="0"/>
              <a:t>unilevel</a:t>
            </a:r>
            <a:r>
              <a:rPr lang="en-US" baseline="0" dirty="0" smtClean="0"/>
              <a:t>.  Star earns 1</a:t>
            </a:r>
            <a:r>
              <a:rPr lang="en-US" baseline="30000" dirty="0" smtClean="0"/>
              <a:t>st</a:t>
            </a:r>
            <a:r>
              <a:rPr lang="en-US" baseline="0" dirty="0" smtClean="0"/>
              <a:t>-3</a:t>
            </a:r>
            <a:r>
              <a:rPr lang="en-US" baseline="30000" dirty="0" smtClean="0"/>
              <a:t>rd</a:t>
            </a:r>
            <a:r>
              <a:rPr lang="en-US" baseline="0" dirty="0" smtClean="0"/>
              <a:t>, Senior Start earns 1</a:t>
            </a:r>
            <a:r>
              <a:rPr lang="en-US" baseline="30000" dirty="0" smtClean="0"/>
              <a:t>st</a:t>
            </a:r>
            <a:r>
              <a:rPr lang="en-US" baseline="0" dirty="0" smtClean="0"/>
              <a:t>-4</a:t>
            </a:r>
            <a:r>
              <a:rPr lang="en-US" baseline="30000" dirty="0" smtClean="0"/>
              <a:t>th</a:t>
            </a:r>
            <a:r>
              <a:rPr lang="en-US" baseline="0" dirty="0" smtClean="0"/>
              <a:t>, and Executive and above earn 1</a:t>
            </a:r>
            <a:r>
              <a:rPr lang="en-US" baseline="30000" dirty="0" smtClean="0"/>
              <a:t>st</a:t>
            </a:r>
            <a:r>
              <a:rPr lang="en-US" baseline="0" dirty="0" smtClean="0"/>
              <a:t>-5</a:t>
            </a:r>
            <a:r>
              <a:rPr lang="en-US" baseline="30000" dirty="0" smtClean="0"/>
              <a:t>th</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989048F2-D372-4B42-A11D-9B4E7C17EE98}" type="slidenum">
              <a:rPr lang="en-US" smtClean="0"/>
              <a:t>4</a:t>
            </a:fld>
            <a:endParaRPr lang="en-US"/>
          </a:p>
        </p:txBody>
      </p:sp>
    </p:spTree>
    <p:extLst>
      <p:ext uri="{BB962C8B-B14F-4D97-AF65-F5344CB8AC3E}">
        <p14:creationId xmlns:p14="http://schemas.microsoft.com/office/powerpoint/2010/main" val="666792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 to earn </a:t>
            </a:r>
            <a:r>
              <a:rPr lang="en-US" dirty="0" err="1" smtClean="0"/>
              <a:t>unilevel</a:t>
            </a:r>
            <a:r>
              <a:rPr lang="en-US" baseline="0" dirty="0" smtClean="0"/>
              <a:t> commission you must have at least 100 PV for the month.  Some one with a 100 PV order can earn the first 2 levels of </a:t>
            </a:r>
            <a:r>
              <a:rPr lang="en-US" baseline="0" dirty="0" err="1" smtClean="0"/>
              <a:t>unilevel</a:t>
            </a:r>
            <a:r>
              <a:rPr lang="en-US" baseline="0" dirty="0" smtClean="0"/>
              <a:t>.  Star earns 1</a:t>
            </a:r>
            <a:r>
              <a:rPr lang="en-US" baseline="30000" dirty="0" smtClean="0"/>
              <a:t>st</a:t>
            </a:r>
            <a:r>
              <a:rPr lang="en-US" baseline="0" dirty="0" smtClean="0"/>
              <a:t>-3</a:t>
            </a:r>
            <a:r>
              <a:rPr lang="en-US" baseline="30000" dirty="0" smtClean="0"/>
              <a:t>rd</a:t>
            </a:r>
            <a:r>
              <a:rPr lang="en-US" baseline="0" dirty="0" smtClean="0"/>
              <a:t>, Senior Start earns 1</a:t>
            </a:r>
            <a:r>
              <a:rPr lang="en-US" baseline="30000" dirty="0" smtClean="0"/>
              <a:t>st</a:t>
            </a:r>
            <a:r>
              <a:rPr lang="en-US" baseline="0" dirty="0" smtClean="0"/>
              <a:t>-4</a:t>
            </a:r>
            <a:r>
              <a:rPr lang="en-US" baseline="30000" dirty="0" smtClean="0"/>
              <a:t>th</a:t>
            </a:r>
            <a:r>
              <a:rPr lang="en-US" baseline="0" dirty="0" smtClean="0"/>
              <a:t>, and Executive and above earn 1</a:t>
            </a:r>
            <a:r>
              <a:rPr lang="en-US" baseline="30000" dirty="0" smtClean="0"/>
              <a:t>st</a:t>
            </a:r>
            <a:r>
              <a:rPr lang="en-US" baseline="0" dirty="0" smtClean="0"/>
              <a:t>-5</a:t>
            </a:r>
            <a:r>
              <a:rPr lang="en-US" baseline="30000" dirty="0" smtClean="0"/>
              <a:t>th</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989048F2-D372-4B42-A11D-9B4E7C17EE98}" type="slidenum">
              <a:rPr lang="en-US" smtClean="0"/>
              <a:t>5</a:t>
            </a:fld>
            <a:endParaRPr lang="en-US"/>
          </a:p>
        </p:txBody>
      </p:sp>
    </p:spTree>
    <p:extLst>
      <p:ext uri="{BB962C8B-B14F-4D97-AF65-F5344CB8AC3E}">
        <p14:creationId xmlns:p14="http://schemas.microsoft.com/office/powerpoint/2010/main" val="1077326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048F2-D372-4B42-A11D-9B4E7C17EE98}" type="slidenum">
              <a:rPr lang="en-US" smtClean="0"/>
              <a:t>9</a:t>
            </a:fld>
            <a:endParaRPr lang="en-US"/>
          </a:p>
        </p:txBody>
      </p:sp>
    </p:spTree>
    <p:extLst>
      <p:ext uri="{BB962C8B-B14F-4D97-AF65-F5344CB8AC3E}">
        <p14:creationId xmlns:p14="http://schemas.microsoft.com/office/powerpoint/2010/main" val="40372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048F2-D372-4B42-A11D-9B4E7C17EE98}" type="slidenum">
              <a:rPr lang="en-US" smtClean="0"/>
              <a:t>11</a:t>
            </a:fld>
            <a:endParaRPr lang="en-US"/>
          </a:p>
        </p:txBody>
      </p:sp>
    </p:spTree>
    <p:extLst>
      <p:ext uri="{BB962C8B-B14F-4D97-AF65-F5344CB8AC3E}">
        <p14:creationId xmlns:p14="http://schemas.microsoft.com/office/powerpoint/2010/main" val="2553032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qualify for any part of this program,</a:t>
            </a:r>
            <a:r>
              <a:rPr lang="en-US" baseline="0" dirty="0" smtClean="0"/>
              <a:t> your 24 month period starts.  This means if you are an Executive and reach part of this structure that starts your clock.  If the next month you hit Silver your clock is still running even though a Silver cannot earn these shares.</a:t>
            </a:r>
            <a:endParaRPr lang="en-US" dirty="0"/>
          </a:p>
        </p:txBody>
      </p:sp>
      <p:sp>
        <p:nvSpPr>
          <p:cNvPr id="4" name="Slide Number Placeholder 3"/>
          <p:cNvSpPr>
            <a:spLocks noGrp="1"/>
          </p:cNvSpPr>
          <p:nvPr>
            <p:ph type="sldNum" sz="quarter" idx="10"/>
          </p:nvPr>
        </p:nvSpPr>
        <p:spPr/>
        <p:txBody>
          <a:bodyPr/>
          <a:lstStyle/>
          <a:p>
            <a:fld id="{989048F2-D372-4B42-A11D-9B4E7C17EE98}" type="slidenum">
              <a:rPr lang="en-US" smtClean="0"/>
              <a:t>12</a:t>
            </a:fld>
            <a:endParaRPr lang="en-US"/>
          </a:p>
        </p:txBody>
      </p:sp>
    </p:spTree>
    <p:extLst>
      <p:ext uri="{BB962C8B-B14F-4D97-AF65-F5344CB8AC3E}">
        <p14:creationId xmlns:p14="http://schemas.microsoft.com/office/powerpoint/2010/main" val="336473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505150"/>
                </a:solidFill>
                <a:latin typeface="Avenir Light"/>
                <a:cs typeface="Avenir Light"/>
              </a:rPr>
              <a:t>Leg - Each person that your personally sponsor becomes a new leg.  For qualification purposes, the leg is defined as the first member in that line with a 100PV or above order.</a:t>
            </a:r>
          </a:p>
          <a:p>
            <a:r>
              <a:rPr lang="en-US" sz="1200" dirty="0" smtClean="0">
                <a:solidFill>
                  <a:srgbClr val="505150"/>
                </a:solidFill>
                <a:latin typeface="Avenir Light"/>
                <a:cs typeface="Avenir Light"/>
              </a:rPr>
              <a:t>Level – A level is based on how many sponsors there are in a leg.</a:t>
            </a:r>
          </a:p>
          <a:p>
            <a:endParaRPr lang="en-US" dirty="0"/>
          </a:p>
        </p:txBody>
      </p:sp>
      <p:sp>
        <p:nvSpPr>
          <p:cNvPr id="4" name="Slide Number Placeholder 3"/>
          <p:cNvSpPr>
            <a:spLocks noGrp="1"/>
          </p:cNvSpPr>
          <p:nvPr>
            <p:ph type="sldNum" sz="quarter" idx="10"/>
          </p:nvPr>
        </p:nvSpPr>
        <p:spPr/>
        <p:txBody>
          <a:bodyPr/>
          <a:lstStyle/>
          <a:p>
            <a:fld id="{989048F2-D372-4B42-A11D-9B4E7C17EE98}" type="slidenum">
              <a:rPr lang="en-US" smtClean="0"/>
              <a:t>14</a:t>
            </a:fld>
            <a:endParaRPr lang="en-US"/>
          </a:p>
        </p:txBody>
      </p:sp>
    </p:spTree>
    <p:extLst>
      <p:ext uri="{BB962C8B-B14F-4D97-AF65-F5344CB8AC3E}">
        <p14:creationId xmlns:p14="http://schemas.microsoft.com/office/powerpoint/2010/main" val="98017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505150"/>
                </a:solidFill>
                <a:latin typeface="Avenir Light"/>
                <a:cs typeface="Avenir Light"/>
              </a:rPr>
              <a:t>Leg - Each person that your personally sponsor becomes a new leg.  For qualification purposes, the leg is defined as the first member in that line with a 100PV or above order.</a:t>
            </a:r>
          </a:p>
          <a:p>
            <a:r>
              <a:rPr lang="en-US" sz="1200" dirty="0" smtClean="0">
                <a:solidFill>
                  <a:srgbClr val="505150"/>
                </a:solidFill>
                <a:latin typeface="Avenir Light"/>
                <a:cs typeface="Avenir Light"/>
              </a:rPr>
              <a:t>Level – A level is based on how many sponsors there are in a leg.</a:t>
            </a:r>
          </a:p>
          <a:p>
            <a:endParaRPr lang="en-US" dirty="0"/>
          </a:p>
        </p:txBody>
      </p:sp>
      <p:sp>
        <p:nvSpPr>
          <p:cNvPr id="4" name="Slide Number Placeholder 3"/>
          <p:cNvSpPr>
            <a:spLocks noGrp="1"/>
          </p:cNvSpPr>
          <p:nvPr>
            <p:ph type="sldNum" sz="quarter" idx="10"/>
          </p:nvPr>
        </p:nvSpPr>
        <p:spPr/>
        <p:txBody>
          <a:bodyPr/>
          <a:lstStyle/>
          <a:p>
            <a:fld id="{989048F2-D372-4B42-A11D-9B4E7C17EE98}" type="slidenum">
              <a:rPr lang="en-US" smtClean="0"/>
              <a:t>15</a:t>
            </a:fld>
            <a:endParaRPr lang="en-US"/>
          </a:p>
        </p:txBody>
      </p:sp>
    </p:spTree>
    <p:extLst>
      <p:ext uri="{BB962C8B-B14F-4D97-AF65-F5344CB8AC3E}">
        <p14:creationId xmlns:p14="http://schemas.microsoft.com/office/powerpoint/2010/main" val="248062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C976F92-3904-124B-B350-E6252DED31A6}" type="datetimeFigureOut">
              <a:rPr lang="en-US" smtClean="0"/>
              <a:t>4/3/2015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9E1F50-D565-CF4E-BC86-E724CEBBD05B}" type="slidenum">
              <a:rPr lang="en-US" smtClean="0"/>
              <a:t>‹#›</a:t>
            </a:fld>
            <a:endParaRPr lang="en-US"/>
          </a:p>
        </p:txBody>
      </p:sp>
    </p:spTree>
    <p:extLst>
      <p:ext uri="{BB962C8B-B14F-4D97-AF65-F5344CB8AC3E}">
        <p14:creationId xmlns:p14="http://schemas.microsoft.com/office/powerpoint/2010/main" val="339607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C976F92-3904-124B-B350-E6252DED31A6}" type="datetimeFigureOut">
              <a:rPr lang="en-US" smtClean="0"/>
              <a:t>4/3/2015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9E1F50-D565-CF4E-BC86-E724CEBBD05B}" type="slidenum">
              <a:rPr lang="en-US" smtClean="0"/>
              <a:t>‹#›</a:t>
            </a:fld>
            <a:endParaRPr lang="en-US"/>
          </a:p>
        </p:txBody>
      </p:sp>
    </p:spTree>
    <p:extLst>
      <p:ext uri="{BB962C8B-B14F-4D97-AF65-F5344CB8AC3E}">
        <p14:creationId xmlns:p14="http://schemas.microsoft.com/office/powerpoint/2010/main" val="58185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C976F92-3904-124B-B350-E6252DED31A6}" type="datetimeFigureOut">
              <a:rPr lang="en-US" smtClean="0"/>
              <a:t>4/3/2015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9E1F50-D565-CF4E-BC86-E724CEBBD05B}" type="slidenum">
              <a:rPr lang="en-US" smtClean="0"/>
              <a:t>‹#›</a:t>
            </a:fld>
            <a:endParaRPr lang="en-US"/>
          </a:p>
        </p:txBody>
      </p:sp>
    </p:spTree>
    <p:extLst>
      <p:ext uri="{BB962C8B-B14F-4D97-AF65-F5344CB8AC3E}">
        <p14:creationId xmlns:p14="http://schemas.microsoft.com/office/powerpoint/2010/main" val="20740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C976F92-3904-124B-B350-E6252DED31A6}" type="datetimeFigureOut">
              <a:rPr lang="en-US" smtClean="0"/>
              <a:t>4/3/2015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9E1F50-D565-CF4E-BC86-E724CEBBD05B}" type="slidenum">
              <a:rPr lang="en-US" smtClean="0"/>
              <a:t>‹#›</a:t>
            </a:fld>
            <a:endParaRPr lang="en-US"/>
          </a:p>
        </p:txBody>
      </p:sp>
    </p:spTree>
    <p:extLst>
      <p:ext uri="{BB962C8B-B14F-4D97-AF65-F5344CB8AC3E}">
        <p14:creationId xmlns:p14="http://schemas.microsoft.com/office/powerpoint/2010/main" val="114777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C976F92-3904-124B-B350-E6252DED31A6}" type="datetimeFigureOut">
              <a:rPr lang="en-US" smtClean="0"/>
              <a:t>4/3/2015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D9E1F50-D565-CF4E-BC86-E724CEBBD05B}" type="slidenum">
              <a:rPr lang="en-US" smtClean="0"/>
              <a:t>‹#›</a:t>
            </a:fld>
            <a:endParaRPr lang="en-US"/>
          </a:p>
        </p:txBody>
      </p:sp>
    </p:spTree>
    <p:extLst>
      <p:ext uri="{BB962C8B-B14F-4D97-AF65-F5344CB8AC3E}">
        <p14:creationId xmlns:p14="http://schemas.microsoft.com/office/powerpoint/2010/main" val="3567662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C976F92-3904-124B-B350-E6252DED31A6}" type="datetimeFigureOut">
              <a:rPr lang="en-US" smtClean="0"/>
              <a:t>4/3/2015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D9E1F50-D565-CF4E-BC86-E724CEBBD05B}" type="slidenum">
              <a:rPr lang="en-US" smtClean="0"/>
              <a:t>‹#›</a:t>
            </a:fld>
            <a:endParaRPr lang="en-US"/>
          </a:p>
        </p:txBody>
      </p:sp>
    </p:spTree>
    <p:extLst>
      <p:ext uri="{BB962C8B-B14F-4D97-AF65-F5344CB8AC3E}">
        <p14:creationId xmlns:p14="http://schemas.microsoft.com/office/powerpoint/2010/main" val="77720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C976F92-3904-124B-B350-E6252DED31A6}" type="datetimeFigureOut">
              <a:rPr lang="en-US" smtClean="0"/>
              <a:t>4/3/2015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D9E1F50-D565-CF4E-BC86-E724CEBBD05B}" type="slidenum">
              <a:rPr lang="en-US" smtClean="0"/>
              <a:t>‹#›</a:t>
            </a:fld>
            <a:endParaRPr lang="en-US"/>
          </a:p>
        </p:txBody>
      </p:sp>
    </p:spTree>
    <p:extLst>
      <p:ext uri="{BB962C8B-B14F-4D97-AF65-F5344CB8AC3E}">
        <p14:creationId xmlns:p14="http://schemas.microsoft.com/office/powerpoint/2010/main" val="2000464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C976F92-3904-124B-B350-E6252DED31A6}" type="datetimeFigureOut">
              <a:rPr lang="en-US" smtClean="0"/>
              <a:t>4/3/2015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D9E1F50-D565-CF4E-BC86-E724CEBBD05B}" type="slidenum">
              <a:rPr lang="en-US" smtClean="0"/>
              <a:t>‹#›</a:t>
            </a:fld>
            <a:endParaRPr lang="en-US"/>
          </a:p>
        </p:txBody>
      </p:sp>
    </p:spTree>
    <p:extLst>
      <p:ext uri="{BB962C8B-B14F-4D97-AF65-F5344CB8AC3E}">
        <p14:creationId xmlns:p14="http://schemas.microsoft.com/office/powerpoint/2010/main" val="160573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C976F92-3904-124B-B350-E6252DED31A6}" type="datetimeFigureOut">
              <a:rPr lang="en-US" smtClean="0"/>
              <a:t>4/3/2015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D9E1F50-D565-CF4E-BC86-E724CEBBD05B}" type="slidenum">
              <a:rPr lang="en-US" smtClean="0"/>
              <a:t>‹#›</a:t>
            </a:fld>
            <a:endParaRPr lang="en-US"/>
          </a:p>
        </p:txBody>
      </p:sp>
    </p:spTree>
    <p:extLst>
      <p:ext uri="{BB962C8B-B14F-4D97-AF65-F5344CB8AC3E}">
        <p14:creationId xmlns:p14="http://schemas.microsoft.com/office/powerpoint/2010/main" val="872885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C976F92-3904-124B-B350-E6252DED31A6}" type="datetimeFigureOut">
              <a:rPr lang="en-US" smtClean="0"/>
              <a:t>4/3/2015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D9E1F50-D565-CF4E-BC86-E724CEBBD05B}" type="slidenum">
              <a:rPr lang="en-US" smtClean="0"/>
              <a:t>‹#›</a:t>
            </a:fld>
            <a:endParaRPr lang="en-US"/>
          </a:p>
        </p:txBody>
      </p:sp>
    </p:spTree>
    <p:extLst>
      <p:ext uri="{BB962C8B-B14F-4D97-AF65-F5344CB8AC3E}">
        <p14:creationId xmlns:p14="http://schemas.microsoft.com/office/powerpoint/2010/main" val="154170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C976F92-3904-124B-B350-E6252DED31A6}" type="datetimeFigureOut">
              <a:rPr lang="en-US" smtClean="0"/>
              <a:t>4/3/2015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D9E1F50-D565-CF4E-BC86-E724CEBBD05B}" type="slidenum">
              <a:rPr lang="en-US" smtClean="0"/>
              <a:t>‹#›</a:t>
            </a:fld>
            <a:endParaRPr lang="en-US"/>
          </a:p>
        </p:txBody>
      </p:sp>
    </p:spTree>
    <p:extLst>
      <p:ext uri="{BB962C8B-B14F-4D97-AF65-F5344CB8AC3E}">
        <p14:creationId xmlns:p14="http://schemas.microsoft.com/office/powerpoint/2010/main" val="524023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3507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505150"/>
                </a:solidFill>
                <a:latin typeface="Avenir Heavy"/>
                <a:cs typeface="Avenir Heavy"/>
              </a:rPr>
              <a:t>Compensation Plan</a:t>
            </a:r>
            <a:endParaRPr lang="en-US" dirty="0">
              <a:solidFill>
                <a:srgbClr val="505150"/>
              </a:solidFill>
              <a:latin typeface="Avenir Heavy"/>
              <a:cs typeface="Avenir Heavy"/>
            </a:endParaRPr>
          </a:p>
        </p:txBody>
      </p:sp>
      <p:sp>
        <p:nvSpPr>
          <p:cNvPr id="3" name="Subtitle 2"/>
          <p:cNvSpPr>
            <a:spLocks noGrp="1"/>
          </p:cNvSpPr>
          <p:nvPr>
            <p:ph type="subTitle" idx="1"/>
          </p:nvPr>
        </p:nvSpPr>
        <p:spPr/>
        <p:txBody>
          <a:bodyPr/>
          <a:lstStyle/>
          <a:p>
            <a:r>
              <a:rPr lang="en-US" dirty="0" smtClean="0">
                <a:solidFill>
                  <a:srgbClr val="505150"/>
                </a:solidFill>
                <a:latin typeface="Avenir Light"/>
                <a:cs typeface="Avenir Light"/>
              </a:rPr>
              <a:t>How you get paid</a:t>
            </a:r>
            <a:endParaRPr lang="en-US" dirty="0">
              <a:solidFill>
                <a:srgbClr val="505150"/>
              </a:solidFill>
              <a:latin typeface="Avenir Light"/>
              <a:cs typeface="Avenir Light"/>
            </a:endParaRPr>
          </a:p>
        </p:txBody>
      </p:sp>
    </p:spTree>
    <p:extLst>
      <p:ext uri="{BB962C8B-B14F-4D97-AF65-F5344CB8AC3E}">
        <p14:creationId xmlns:p14="http://schemas.microsoft.com/office/powerpoint/2010/main" val="155178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Star Bonus</a:t>
            </a:r>
            <a:endParaRPr lang="en-US" dirty="0"/>
          </a:p>
        </p:txBody>
      </p:sp>
      <p:sp>
        <p:nvSpPr>
          <p:cNvPr id="3" name="Flowchart: Connector 2"/>
          <p:cNvSpPr/>
          <p:nvPr/>
        </p:nvSpPr>
        <p:spPr>
          <a:xfrm>
            <a:off x="5603147" y="1815737"/>
            <a:ext cx="619393"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lowchart: Connector 3"/>
          <p:cNvSpPr/>
          <p:nvPr/>
        </p:nvSpPr>
        <p:spPr>
          <a:xfrm>
            <a:off x="5603147" y="2652159"/>
            <a:ext cx="619393"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5" name="Straight Connector 4"/>
          <p:cNvCxnSpPr>
            <a:stCxn id="3" idx="4"/>
            <a:endCxn id="4" idx="0"/>
          </p:cNvCxnSpPr>
          <p:nvPr/>
        </p:nvCxnSpPr>
        <p:spPr>
          <a:xfrm>
            <a:off x="5912844" y="2434045"/>
            <a:ext cx="0" cy="218114"/>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925364" y="2549434"/>
            <a:ext cx="175679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165119" y="2549434"/>
            <a:ext cx="1842276"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lowchart: Connector 7"/>
          <p:cNvSpPr/>
          <p:nvPr/>
        </p:nvSpPr>
        <p:spPr>
          <a:xfrm>
            <a:off x="3842902" y="2664822"/>
            <a:ext cx="619393"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Flowchart: Connector 8"/>
          <p:cNvSpPr/>
          <p:nvPr/>
        </p:nvSpPr>
        <p:spPr>
          <a:xfrm>
            <a:off x="7372461" y="2664822"/>
            <a:ext cx="619393"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0" name="Straight Connector 9"/>
          <p:cNvCxnSpPr/>
          <p:nvPr/>
        </p:nvCxnSpPr>
        <p:spPr>
          <a:xfrm>
            <a:off x="4165119" y="2536770"/>
            <a:ext cx="0" cy="115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682158" y="2549434"/>
            <a:ext cx="0" cy="115389"/>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57200" y="1871330"/>
            <a:ext cx="3242930" cy="923330"/>
          </a:xfrm>
          <a:prstGeom prst="rect">
            <a:avLst/>
          </a:prstGeom>
          <a:noFill/>
        </p:spPr>
        <p:txBody>
          <a:bodyPr wrap="square" rtlCol="0">
            <a:spAutoFit/>
          </a:bodyPr>
          <a:lstStyle/>
          <a:p>
            <a:r>
              <a:rPr lang="en-US" dirty="0" smtClean="0"/>
              <a:t>Rising Star is a structure based bonus.  There are three parts to structure.</a:t>
            </a:r>
            <a:endParaRPr lang="en-US" dirty="0"/>
          </a:p>
        </p:txBody>
      </p:sp>
      <p:sp>
        <p:nvSpPr>
          <p:cNvPr id="16" name="TextBox 15"/>
          <p:cNvSpPr txBox="1"/>
          <p:nvPr/>
        </p:nvSpPr>
        <p:spPr>
          <a:xfrm>
            <a:off x="5603148" y="1446405"/>
            <a:ext cx="660272"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457200" y="2925186"/>
            <a:ext cx="3185108" cy="1477328"/>
          </a:xfrm>
          <a:prstGeom prst="rect">
            <a:avLst/>
          </a:prstGeom>
          <a:noFill/>
        </p:spPr>
        <p:txBody>
          <a:bodyPr wrap="square" rtlCol="0">
            <a:spAutoFit/>
          </a:bodyPr>
          <a:lstStyle/>
          <a:p>
            <a:r>
              <a:rPr lang="en-US" dirty="0" smtClean="0"/>
              <a:t>First is achieving 3 legs with 300 OGV each. You and the members you personally sponsored need to have 100 PV on Essential Rewards.</a:t>
            </a:r>
            <a:endParaRPr lang="en-US" dirty="0"/>
          </a:p>
        </p:txBody>
      </p:sp>
      <p:sp>
        <p:nvSpPr>
          <p:cNvPr id="13" name="TextBox 12"/>
          <p:cNvSpPr txBox="1"/>
          <p:nvPr/>
        </p:nvSpPr>
        <p:spPr>
          <a:xfrm>
            <a:off x="3648895" y="3366589"/>
            <a:ext cx="1032447" cy="369332"/>
          </a:xfrm>
          <a:prstGeom prst="rect">
            <a:avLst/>
          </a:prstGeom>
          <a:noFill/>
        </p:spPr>
        <p:txBody>
          <a:bodyPr wrap="square" rtlCol="0">
            <a:spAutoFit/>
          </a:bodyPr>
          <a:lstStyle/>
          <a:p>
            <a:r>
              <a:rPr lang="en-US" dirty="0" smtClean="0"/>
              <a:t>300 OGV</a:t>
            </a:r>
            <a:endParaRPr lang="en-US" dirty="0"/>
          </a:p>
        </p:txBody>
      </p:sp>
      <p:sp>
        <p:nvSpPr>
          <p:cNvPr id="17" name="TextBox 16"/>
          <p:cNvSpPr txBox="1"/>
          <p:nvPr/>
        </p:nvSpPr>
        <p:spPr>
          <a:xfrm>
            <a:off x="5369794" y="3366589"/>
            <a:ext cx="1086097" cy="369332"/>
          </a:xfrm>
          <a:prstGeom prst="rect">
            <a:avLst/>
          </a:prstGeom>
          <a:noFill/>
        </p:spPr>
        <p:txBody>
          <a:bodyPr wrap="square" rtlCol="0">
            <a:spAutoFit/>
          </a:bodyPr>
          <a:lstStyle/>
          <a:p>
            <a:r>
              <a:rPr lang="en-US" dirty="0" smtClean="0"/>
              <a:t>300 OGV</a:t>
            </a:r>
            <a:endParaRPr lang="en-US" dirty="0"/>
          </a:p>
        </p:txBody>
      </p:sp>
      <p:sp>
        <p:nvSpPr>
          <p:cNvPr id="18" name="TextBox 17"/>
          <p:cNvSpPr txBox="1"/>
          <p:nvPr/>
        </p:nvSpPr>
        <p:spPr>
          <a:xfrm>
            <a:off x="7144343" y="3366589"/>
            <a:ext cx="1115076" cy="369332"/>
          </a:xfrm>
          <a:prstGeom prst="rect">
            <a:avLst/>
          </a:prstGeom>
          <a:noFill/>
        </p:spPr>
        <p:txBody>
          <a:bodyPr wrap="square" rtlCol="0">
            <a:spAutoFit/>
          </a:bodyPr>
          <a:lstStyle/>
          <a:p>
            <a:r>
              <a:rPr lang="en-US" dirty="0" smtClean="0"/>
              <a:t>300 OGV</a:t>
            </a:r>
            <a:endParaRPr lang="en-US" dirty="0"/>
          </a:p>
        </p:txBody>
      </p:sp>
      <p:sp>
        <p:nvSpPr>
          <p:cNvPr id="14" name="TextBox 13"/>
          <p:cNvSpPr txBox="1"/>
          <p:nvPr/>
        </p:nvSpPr>
        <p:spPr>
          <a:xfrm>
            <a:off x="6286671" y="1940225"/>
            <a:ext cx="1134353" cy="369332"/>
          </a:xfrm>
          <a:prstGeom prst="rect">
            <a:avLst/>
          </a:prstGeom>
          <a:noFill/>
        </p:spPr>
        <p:txBody>
          <a:bodyPr wrap="square" rtlCol="0">
            <a:spAutoFit/>
          </a:bodyPr>
          <a:lstStyle/>
          <a:p>
            <a:r>
              <a:rPr lang="en-US" dirty="0" smtClean="0"/>
              <a:t>100 PV ER</a:t>
            </a:r>
            <a:endParaRPr lang="en-US" dirty="0"/>
          </a:p>
        </p:txBody>
      </p:sp>
      <p:sp>
        <p:nvSpPr>
          <p:cNvPr id="23" name="TextBox 22"/>
          <p:cNvSpPr txBox="1"/>
          <p:nvPr/>
        </p:nvSpPr>
        <p:spPr>
          <a:xfrm>
            <a:off x="4485519" y="2785559"/>
            <a:ext cx="1134353" cy="369332"/>
          </a:xfrm>
          <a:prstGeom prst="rect">
            <a:avLst/>
          </a:prstGeom>
          <a:noFill/>
        </p:spPr>
        <p:txBody>
          <a:bodyPr wrap="square" rtlCol="0">
            <a:spAutoFit/>
          </a:bodyPr>
          <a:lstStyle/>
          <a:p>
            <a:r>
              <a:rPr lang="en-US" dirty="0" smtClean="0"/>
              <a:t>100 PV ER</a:t>
            </a:r>
            <a:endParaRPr lang="en-US" dirty="0"/>
          </a:p>
        </p:txBody>
      </p:sp>
      <p:sp>
        <p:nvSpPr>
          <p:cNvPr id="24" name="TextBox 23"/>
          <p:cNvSpPr txBox="1"/>
          <p:nvPr/>
        </p:nvSpPr>
        <p:spPr>
          <a:xfrm>
            <a:off x="6290114" y="2785559"/>
            <a:ext cx="1134353" cy="369332"/>
          </a:xfrm>
          <a:prstGeom prst="rect">
            <a:avLst/>
          </a:prstGeom>
          <a:noFill/>
        </p:spPr>
        <p:txBody>
          <a:bodyPr wrap="square" rtlCol="0">
            <a:spAutoFit/>
          </a:bodyPr>
          <a:lstStyle/>
          <a:p>
            <a:r>
              <a:rPr lang="en-US" dirty="0" smtClean="0"/>
              <a:t>100 PV ER</a:t>
            </a:r>
            <a:endParaRPr lang="en-US" dirty="0"/>
          </a:p>
        </p:txBody>
      </p:sp>
      <p:sp>
        <p:nvSpPr>
          <p:cNvPr id="25" name="TextBox 24"/>
          <p:cNvSpPr txBox="1"/>
          <p:nvPr/>
        </p:nvSpPr>
        <p:spPr>
          <a:xfrm>
            <a:off x="8009647" y="2785559"/>
            <a:ext cx="1134353" cy="369332"/>
          </a:xfrm>
          <a:prstGeom prst="rect">
            <a:avLst/>
          </a:prstGeom>
          <a:noFill/>
        </p:spPr>
        <p:txBody>
          <a:bodyPr wrap="square" rtlCol="0">
            <a:spAutoFit/>
          </a:bodyPr>
          <a:lstStyle/>
          <a:p>
            <a:r>
              <a:rPr lang="en-US" dirty="0" smtClean="0"/>
              <a:t>100 PV ER</a:t>
            </a:r>
            <a:endParaRPr lang="en-US" dirty="0"/>
          </a:p>
        </p:txBody>
      </p:sp>
      <p:sp>
        <p:nvSpPr>
          <p:cNvPr id="32" name="TextBox 31"/>
          <p:cNvSpPr txBox="1"/>
          <p:nvPr/>
        </p:nvSpPr>
        <p:spPr>
          <a:xfrm>
            <a:off x="3895142" y="4139687"/>
            <a:ext cx="4224505" cy="1200329"/>
          </a:xfrm>
          <a:prstGeom prst="rect">
            <a:avLst/>
          </a:prstGeom>
          <a:noFill/>
        </p:spPr>
        <p:txBody>
          <a:bodyPr wrap="square" rtlCol="0">
            <a:spAutoFit/>
          </a:bodyPr>
          <a:lstStyle/>
          <a:p>
            <a:r>
              <a:rPr lang="en-US" dirty="0" smtClean="0"/>
              <a:t>Completing this structure gets you 1 share. Shares vary around $30 - $50.  The shares are based off of 1% of Young Living’s Commissionable Sales each month.</a:t>
            </a:r>
            <a:endParaRPr lang="en-US" dirty="0"/>
          </a:p>
        </p:txBody>
      </p:sp>
    </p:spTree>
    <p:extLst>
      <p:ext uri="{BB962C8B-B14F-4D97-AF65-F5344CB8AC3E}">
        <p14:creationId xmlns:p14="http://schemas.microsoft.com/office/powerpoint/2010/main" val="17641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2" grpId="0"/>
      <p:bldP spid="13" grpId="0"/>
      <p:bldP spid="17" grpId="0"/>
      <p:bldP spid="18" grpId="0"/>
      <p:bldP spid="14" grpId="0"/>
      <p:bldP spid="23" grpId="0"/>
      <p:bldP spid="24" grpId="0"/>
      <p:bldP spid="25"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Star Bonus</a:t>
            </a:r>
            <a:endParaRPr lang="en-US" dirty="0"/>
          </a:p>
        </p:txBody>
      </p:sp>
      <p:sp>
        <p:nvSpPr>
          <p:cNvPr id="3" name="Flowchart: Connector 2"/>
          <p:cNvSpPr/>
          <p:nvPr/>
        </p:nvSpPr>
        <p:spPr>
          <a:xfrm>
            <a:off x="3918392" y="2664823"/>
            <a:ext cx="619393"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lowchart: Connector 3"/>
          <p:cNvSpPr/>
          <p:nvPr/>
        </p:nvSpPr>
        <p:spPr>
          <a:xfrm>
            <a:off x="3918393" y="3513909"/>
            <a:ext cx="619393"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5" name="Straight Connector 4"/>
          <p:cNvCxnSpPr>
            <a:stCxn id="3" idx="4"/>
            <a:endCxn id="4" idx="0"/>
          </p:cNvCxnSpPr>
          <p:nvPr/>
        </p:nvCxnSpPr>
        <p:spPr>
          <a:xfrm>
            <a:off x="4228089" y="3283131"/>
            <a:ext cx="1" cy="230778"/>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240609" y="3398520"/>
            <a:ext cx="175679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480364" y="3398520"/>
            <a:ext cx="1747724"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lowchart: Connector 7"/>
          <p:cNvSpPr/>
          <p:nvPr/>
        </p:nvSpPr>
        <p:spPr>
          <a:xfrm>
            <a:off x="2158147" y="3513908"/>
            <a:ext cx="619393"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Flowchart: Connector 8"/>
          <p:cNvSpPr/>
          <p:nvPr/>
        </p:nvSpPr>
        <p:spPr>
          <a:xfrm>
            <a:off x="5680457" y="3513908"/>
            <a:ext cx="619393"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0" name="Straight Connector 9"/>
          <p:cNvCxnSpPr/>
          <p:nvPr/>
        </p:nvCxnSpPr>
        <p:spPr>
          <a:xfrm>
            <a:off x="2481396" y="3398520"/>
            <a:ext cx="0" cy="115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997403" y="3398520"/>
            <a:ext cx="0" cy="115389"/>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918393" y="2295491"/>
            <a:ext cx="660272"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970636" y="4255109"/>
            <a:ext cx="1032447" cy="369332"/>
          </a:xfrm>
          <a:prstGeom prst="rect">
            <a:avLst/>
          </a:prstGeom>
          <a:noFill/>
        </p:spPr>
        <p:txBody>
          <a:bodyPr wrap="square" rtlCol="0">
            <a:spAutoFit/>
          </a:bodyPr>
          <a:lstStyle/>
          <a:p>
            <a:r>
              <a:rPr lang="en-US" dirty="0" smtClean="0"/>
              <a:t>300 OGV</a:t>
            </a:r>
            <a:endParaRPr lang="en-US" dirty="0"/>
          </a:p>
        </p:txBody>
      </p:sp>
      <p:sp>
        <p:nvSpPr>
          <p:cNvPr id="14" name="TextBox 13"/>
          <p:cNvSpPr txBox="1"/>
          <p:nvPr/>
        </p:nvSpPr>
        <p:spPr>
          <a:xfrm>
            <a:off x="3761704" y="4255109"/>
            <a:ext cx="1092854" cy="369332"/>
          </a:xfrm>
          <a:prstGeom prst="rect">
            <a:avLst/>
          </a:prstGeom>
          <a:noFill/>
        </p:spPr>
        <p:txBody>
          <a:bodyPr wrap="square" rtlCol="0">
            <a:spAutoFit/>
          </a:bodyPr>
          <a:lstStyle/>
          <a:p>
            <a:r>
              <a:rPr lang="en-US" dirty="0" smtClean="0"/>
              <a:t>300 OGV</a:t>
            </a:r>
            <a:endParaRPr lang="en-US" dirty="0"/>
          </a:p>
        </p:txBody>
      </p:sp>
      <p:sp>
        <p:nvSpPr>
          <p:cNvPr id="15" name="TextBox 14"/>
          <p:cNvSpPr txBox="1"/>
          <p:nvPr/>
        </p:nvSpPr>
        <p:spPr>
          <a:xfrm>
            <a:off x="5478395" y="4255109"/>
            <a:ext cx="1038016" cy="369332"/>
          </a:xfrm>
          <a:prstGeom prst="rect">
            <a:avLst/>
          </a:prstGeom>
          <a:noFill/>
        </p:spPr>
        <p:txBody>
          <a:bodyPr wrap="square" rtlCol="0">
            <a:spAutoFit/>
          </a:bodyPr>
          <a:lstStyle/>
          <a:p>
            <a:r>
              <a:rPr lang="en-US" dirty="0" smtClean="0"/>
              <a:t>300 OGV</a:t>
            </a:r>
            <a:endParaRPr lang="en-US" dirty="0"/>
          </a:p>
        </p:txBody>
      </p:sp>
      <p:sp>
        <p:nvSpPr>
          <p:cNvPr id="16" name="TextBox 15"/>
          <p:cNvSpPr txBox="1"/>
          <p:nvPr/>
        </p:nvSpPr>
        <p:spPr>
          <a:xfrm>
            <a:off x="4601916" y="2789311"/>
            <a:ext cx="1134353" cy="369332"/>
          </a:xfrm>
          <a:prstGeom prst="rect">
            <a:avLst/>
          </a:prstGeom>
          <a:noFill/>
        </p:spPr>
        <p:txBody>
          <a:bodyPr wrap="square" rtlCol="0">
            <a:spAutoFit/>
          </a:bodyPr>
          <a:lstStyle/>
          <a:p>
            <a:r>
              <a:rPr lang="en-US" dirty="0" smtClean="0"/>
              <a:t>100 PV ER</a:t>
            </a:r>
            <a:endParaRPr lang="en-US" dirty="0"/>
          </a:p>
        </p:txBody>
      </p:sp>
      <p:sp>
        <p:nvSpPr>
          <p:cNvPr id="17" name="TextBox 16"/>
          <p:cNvSpPr txBox="1"/>
          <p:nvPr/>
        </p:nvSpPr>
        <p:spPr>
          <a:xfrm>
            <a:off x="2711181" y="3634645"/>
            <a:ext cx="1134353" cy="369332"/>
          </a:xfrm>
          <a:prstGeom prst="rect">
            <a:avLst/>
          </a:prstGeom>
          <a:noFill/>
        </p:spPr>
        <p:txBody>
          <a:bodyPr wrap="square" rtlCol="0">
            <a:spAutoFit/>
          </a:bodyPr>
          <a:lstStyle/>
          <a:p>
            <a:r>
              <a:rPr lang="en-US" dirty="0" smtClean="0"/>
              <a:t>100 PV ER</a:t>
            </a:r>
            <a:endParaRPr lang="en-US" dirty="0"/>
          </a:p>
        </p:txBody>
      </p:sp>
      <p:sp>
        <p:nvSpPr>
          <p:cNvPr id="18" name="TextBox 17"/>
          <p:cNvSpPr txBox="1"/>
          <p:nvPr/>
        </p:nvSpPr>
        <p:spPr>
          <a:xfrm>
            <a:off x="4489397" y="3634645"/>
            <a:ext cx="1130910" cy="369332"/>
          </a:xfrm>
          <a:prstGeom prst="rect">
            <a:avLst/>
          </a:prstGeom>
          <a:noFill/>
        </p:spPr>
        <p:txBody>
          <a:bodyPr wrap="square" rtlCol="0">
            <a:spAutoFit/>
          </a:bodyPr>
          <a:lstStyle/>
          <a:p>
            <a:r>
              <a:rPr lang="en-US" dirty="0" smtClean="0"/>
              <a:t>100 PV ER</a:t>
            </a:r>
            <a:endParaRPr lang="en-US" dirty="0"/>
          </a:p>
        </p:txBody>
      </p:sp>
      <p:sp>
        <p:nvSpPr>
          <p:cNvPr id="19" name="TextBox 18"/>
          <p:cNvSpPr txBox="1"/>
          <p:nvPr/>
        </p:nvSpPr>
        <p:spPr>
          <a:xfrm>
            <a:off x="6230039" y="3634645"/>
            <a:ext cx="1134353" cy="369332"/>
          </a:xfrm>
          <a:prstGeom prst="rect">
            <a:avLst/>
          </a:prstGeom>
          <a:noFill/>
        </p:spPr>
        <p:txBody>
          <a:bodyPr wrap="square" rtlCol="0">
            <a:spAutoFit/>
          </a:bodyPr>
          <a:lstStyle/>
          <a:p>
            <a:r>
              <a:rPr lang="en-US" dirty="0" smtClean="0"/>
              <a:t>100 PV ER</a:t>
            </a:r>
            <a:endParaRPr lang="en-US" dirty="0"/>
          </a:p>
        </p:txBody>
      </p:sp>
      <p:sp>
        <p:nvSpPr>
          <p:cNvPr id="22" name="TextBox 21"/>
          <p:cNvSpPr txBox="1"/>
          <p:nvPr/>
        </p:nvSpPr>
        <p:spPr>
          <a:xfrm>
            <a:off x="1116418" y="1374645"/>
            <a:ext cx="6911163" cy="369332"/>
          </a:xfrm>
          <a:prstGeom prst="rect">
            <a:avLst/>
          </a:prstGeom>
          <a:noFill/>
        </p:spPr>
        <p:txBody>
          <a:bodyPr wrap="square" rtlCol="0">
            <a:spAutoFit/>
          </a:bodyPr>
          <a:lstStyle/>
          <a:p>
            <a:r>
              <a:rPr lang="en-US" dirty="0" smtClean="0"/>
              <a:t>The second part is to maintain 3 legs at 300 OGV and have 2 at 500 OGV.</a:t>
            </a:r>
            <a:endParaRPr lang="en-US" dirty="0"/>
          </a:p>
        </p:txBody>
      </p:sp>
      <p:cxnSp>
        <p:nvCxnSpPr>
          <p:cNvPr id="24" name="Straight Connector 23"/>
          <p:cNvCxnSpPr/>
          <p:nvPr/>
        </p:nvCxnSpPr>
        <p:spPr>
          <a:xfrm>
            <a:off x="5990153" y="3398520"/>
            <a:ext cx="1773560" cy="0"/>
          </a:xfrm>
          <a:prstGeom prst="line">
            <a:avLst/>
          </a:prstGeom>
        </p:spPr>
        <p:style>
          <a:lnRef idx="2">
            <a:schemeClr val="accent1"/>
          </a:lnRef>
          <a:fillRef idx="0">
            <a:schemeClr val="accent1"/>
          </a:fillRef>
          <a:effectRef idx="1">
            <a:schemeClr val="accent1"/>
          </a:effectRef>
          <a:fontRef idx="minor">
            <a:schemeClr val="tx1"/>
          </a:fontRef>
        </p:style>
      </p:cxnSp>
      <p:sp>
        <p:nvSpPr>
          <p:cNvPr id="25" name="Flowchart: Connector 24"/>
          <p:cNvSpPr/>
          <p:nvPr/>
        </p:nvSpPr>
        <p:spPr>
          <a:xfrm>
            <a:off x="7437251" y="3513909"/>
            <a:ext cx="619393" cy="618308"/>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26" name="Straight Connector 25"/>
          <p:cNvCxnSpPr/>
          <p:nvPr/>
        </p:nvCxnSpPr>
        <p:spPr>
          <a:xfrm>
            <a:off x="7760500" y="3398521"/>
            <a:ext cx="0" cy="115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06804" y="3398521"/>
            <a:ext cx="1773560" cy="0"/>
          </a:xfrm>
          <a:prstGeom prst="line">
            <a:avLst/>
          </a:prstGeom>
        </p:spPr>
        <p:style>
          <a:lnRef idx="2">
            <a:schemeClr val="accent1"/>
          </a:lnRef>
          <a:fillRef idx="0">
            <a:schemeClr val="accent1"/>
          </a:fillRef>
          <a:effectRef idx="1">
            <a:schemeClr val="accent1"/>
          </a:effectRef>
          <a:fontRef idx="minor">
            <a:schemeClr val="tx1"/>
          </a:fontRef>
        </p:style>
      </p:cxnSp>
      <p:sp>
        <p:nvSpPr>
          <p:cNvPr id="28" name="Flowchart: Connector 27"/>
          <p:cNvSpPr/>
          <p:nvPr/>
        </p:nvSpPr>
        <p:spPr>
          <a:xfrm>
            <a:off x="395051" y="3513908"/>
            <a:ext cx="619393" cy="618308"/>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29" name="Straight Connector 28"/>
          <p:cNvCxnSpPr/>
          <p:nvPr/>
        </p:nvCxnSpPr>
        <p:spPr>
          <a:xfrm>
            <a:off x="718300" y="3398520"/>
            <a:ext cx="0" cy="115389"/>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950935" y="3634645"/>
            <a:ext cx="1134353" cy="369332"/>
          </a:xfrm>
          <a:prstGeom prst="rect">
            <a:avLst/>
          </a:prstGeom>
          <a:noFill/>
        </p:spPr>
        <p:txBody>
          <a:bodyPr wrap="square" rtlCol="0">
            <a:spAutoFit/>
          </a:bodyPr>
          <a:lstStyle/>
          <a:p>
            <a:r>
              <a:rPr lang="en-US" dirty="0" smtClean="0"/>
              <a:t>100 PV ER</a:t>
            </a:r>
            <a:endParaRPr lang="en-US" dirty="0"/>
          </a:p>
        </p:txBody>
      </p:sp>
      <p:sp>
        <p:nvSpPr>
          <p:cNvPr id="31" name="TextBox 30"/>
          <p:cNvSpPr txBox="1"/>
          <p:nvPr/>
        </p:nvSpPr>
        <p:spPr>
          <a:xfrm>
            <a:off x="8025296" y="3634645"/>
            <a:ext cx="1134353" cy="369332"/>
          </a:xfrm>
          <a:prstGeom prst="rect">
            <a:avLst/>
          </a:prstGeom>
          <a:noFill/>
        </p:spPr>
        <p:txBody>
          <a:bodyPr wrap="square" rtlCol="0">
            <a:spAutoFit/>
          </a:bodyPr>
          <a:lstStyle/>
          <a:p>
            <a:r>
              <a:rPr lang="en-US" dirty="0" smtClean="0"/>
              <a:t>100 PV ER</a:t>
            </a:r>
            <a:endParaRPr lang="en-US" dirty="0"/>
          </a:p>
        </p:txBody>
      </p:sp>
      <p:sp>
        <p:nvSpPr>
          <p:cNvPr id="32" name="TextBox 31"/>
          <p:cNvSpPr txBox="1"/>
          <p:nvPr/>
        </p:nvSpPr>
        <p:spPr>
          <a:xfrm>
            <a:off x="208449" y="4255109"/>
            <a:ext cx="1019701" cy="369332"/>
          </a:xfrm>
          <a:prstGeom prst="rect">
            <a:avLst/>
          </a:prstGeom>
          <a:noFill/>
        </p:spPr>
        <p:txBody>
          <a:bodyPr wrap="square" rtlCol="0">
            <a:spAutoFit/>
          </a:bodyPr>
          <a:lstStyle/>
          <a:p>
            <a:r>
              <a:rPr lang="en-US" dirty="0" smtClean="0"/>
              <a:t>500 OGV</a:t>
            </a:r>
            <a:endParaRPr lang="en-US" dirty="0"/>
          </a:p>
        </p:txBody>
      </p:sp>
      <p:sp>
        <p:nvSpPr>
          <p:cNvPr id="33" name="TextBox 32"/>
          <p:cNvSpPr txBox="1"/>
          <p:nvPr/>
        </p:nvSpPr>
        <p:spPr>
          <a:xfrm>
            <a:off x="7253862" y="4255109"/>
            <a:ext cx="1019701" cy="369332"/>
          </a:xfrm>
          <a:prstGeom prst="rect">
            <a:avLst/>
          </a:prstGeom>
          <a:noFill/>
        </p:spPr>
        <p:txBody>
          <a:bodyPr wrap="square" rtlCol="0">
            <a:spAutoFit/>
          </a:bodyPr>
          <a:lstStyle/>
          <a:p>
            <a:r>
              <a:rPr lang="en-US" dirty="0" smtClean="0"/>
              <a:t>500 OGV</a:t>
            </a:r>
            <a:endParaRPr lang="en-US" dirty="0"/>
          </a:p>
        </p:txBody>
      </p:sp>
      <p:sp>
        <p:nvSpPr>
          <p:cNvPr id="42" name="TextBox 41"/>
          <p:cNvSpPr txBox="1"/>
          <p:nvPr/>
        </p:nvSpPr>
        <p:spPr>
          <a:xfrm>
            <a:off x="2254036" y="4859080"/>
            <a:ext cx="4108190" cy="369332"/>
          </a:xfrm>
          <a:prstGeom prst="rect">
            <a:avLst/>
          </a:prstGeom>
          <a:noFill/>
        </p:spPr>
        <p:txBody>
          <a:bodyPr wrap="square" rtlCol="0">
            <a:spAutoFit/>
          </a:bodyPr>
          <a:lstStyle/>
          <a:p>
            <a:r>
              <a:rPr lang="en-US" dirty="0" smtClean="0"/>
              <a:t>Completing this portion gets you 3 shares.</a:t>
            </a:r>
            <a:endParaRPr lang="en-US" dirty="0"/>
          </a:p>
        </p:txBody>
      </p:sp>
    </p:spTree>
    <p:extLst>
      <p:ext uri="{BB962C8B-B14F-4D97-AF65-F5344CB8AC3E}">
        <p14:creationId xmlns:p14="http://schemas.microsoft.com/office/powerpoint/2010/main" val="404162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Rising Star Bonus</a:t>
            </a:r>
            <a:endParaRPr lang="en-US" dirty="0"/>
          </a:p>
        </p:txBody>
      </p:sp>
      <p:sp>
        <p:nvSpPr>
          <p:cNvPr id="3" name="Flowchart: Connector 2"/>
          <p:cNvSpPr/>
          <p:nvPr/>
        </p:nvSpPr>
        <p:spPr>
          <a:xfrm>
            <a:off x="4308732" y="2031824"/>
            <a:ext cx="505270" cy="49006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lowchart: Connector 3"/>
          <p:cNvSpPr/>
          <p:nvPr/>
        </p:nvSpPr>
        <p:spPr>
          <a:xfrm>
            <a:off x="4308732" y="2755572"/>
            <a:ext cx="505270" cy="49006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5" name="Straight Connector 4"/>
          <p:cNvCxnSpPr>
            <a:stCxn id="3" idx="4"/>
            <a:endCxn id="4" idx="0"/>
          </p:cNvCxnSpPr>
          <p:nvPr/>
        </p:nvCxnSpPr>
        <p:spPr>
          <a:xfrm>
            <a:off x="4561367" y="2521892"/>
            <a:ext cx="0" cy="23368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659265" y="2667328"/>
            <a:ext cx="1836054"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lowchart: Connector 7"/>
          <p:cNvSpPr/>
          <p:nvPr/>
        </p:nvSpPr>
        <p:spPr>
          <a:xfrm>
            <a:off x="3390167" y="2758785"/>
            <a:ext cx="505270" cy="49006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0" name="Straight Connector 9"/>
          <p:cNvCxnSpPr/>
          <p:nvPr/>
        </p:nvCxnSpPr>
        <p:spPr>
          <a:xfrm>
            <a:off x="3659265" y="2667328"/>
            <a:ext cx="0" cy="91457"/>
          </a:xfrm>
          <a:prstGeom prst="line">
            <a:avLst/>
          </a:prstGeom>
        </p:spPr>
        <p:style>
          <a:lnRef idx="2">
            <a:schemeClr val="accent1"/>
          </a:lnRef>
          <a:fillRef idx="0">
            <a:schemeClr val="accent1"/>
          </a:fillRef>
          <a:effectRef idx="1">
            <a:schemeClr val="accent1"/>
          </a:effectRef>
          <a:fontRef idx="minor">
            <a:schemeClr val="tx1"/>
          </a:fontRef>
        </p:style>
      </p:cxnSp>
      <p:sp>
        <p:nvSpPr>
          <p:cNvPr id="21" name="Flowchart: Connector 20"/>
          <p:cNvSpPr/>
          <p:nvPr/>
        </p:nvSpPr>
        <p:spPr>
          <a:xfrm>
            <a:off x="5180119" y="2745046"/>
            <a:ext cx="505270" cy="49006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22" name="Straight Connector 21"/>
          <p:cNvCxnSpPr/>
          <p:nvPr/>
        </p:nvCxnSpPr>
        <p:spPr>
          <a:xfrm>
            <a:off x="5495319" y="2667328"/>
            <a:ext cx="0" cy="91457"/>
          </a:xfrm>
          <a:prstGeom prst="line">
            <a:avLst/>
          </a:prstGeom>
        </p:spPr>
        <p:style>
          <a:lnRef idx="2">
            <a:schemeClr val="accent1"/>
          </a:lnRef>
          <a:fillRef idx="0">
            <a:schemeClr val="accent1"/>
          </a:fillRef>
          <a:effectRef idx="1">
            <a:schemeClr val="accent1"/>
          </a:effectRef>
          <a:fontRef idx="minor">
            <a:schemeClr val="tx1"/>
          </a:fontRef>
        </p:style>
      </p:cxnSp>
      <p:sp>
        <p:nvSpPr>
          <p:cNvPr id="44" name="Flowchart: Connector 43"/>
          <p:cNvSpPr/>
          <p:nvPr/>
        </p:nvSpPr>
        <p:spPr>
          <a:xfrm>
            <a:off x="6148997" y="2745046"/>
            <a:ext cx="505270" cy="490068"/>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45" name="Straight Connector 44"/>
          <p:cNvCxnSpPr/>
          <p:nvPr/>
        </p:nvCxnSpPr>
        <p:spPr>
          <a:xfrm>
            <a:off x="6415451" y="2667328"/>
            <a:ext cx="0" cy="91457"/>
          </a:xfrm>
          <a:prstGeom prst="line">
            <a:avLst/>
          </a:prstGeom>
        </p:spPr>
        <p:style>
          <a:lnRef idx="2">
            <a:schemeClr val="accent1"/>
          </a:lnRef>
          <a:fillRef idx="0">
            <a:schemeClr val="accent1"/>
          </a:fillRef>
          <a:effectRef idx="1">
            <a:schemeClr val="accent1"/>
          </a:effectRef>
          <a:fontRef idx="minor">
            <a:schemeClr val="tx1"/>
          </a:fontRef>
        </p:style>
      </p:cxnSp>
      <p:sp>
        <p:nvSpPr>
          <p:cNvPr id="46" name="Flowchart: Connector 45"/>
          <p:cNvSpPr/>
          <p:nvPr/>
        </p:nvSpPr>
        <p:spPr>
          <a:xfrm>
            <a:off x="2468467" y="2745046"/>
            <a:ext cx="505270" cy="490068"/>
          </a:xfrm>
          <a:prstGeom prst="flowChartConnecto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47" name="Straight Connector 46"/>
          <p:cNvCxnSpPr/>
          <p:nvPr/>
        </p:nvCxnSpPr>
        <p:spPr>
          <a:xfrm>
            <a:off x="2734921" y="2667328"/>
            <a:ext cx="0" cy="91457"/>
          </a:xfrm>
          <a:prstGeom prst="line">
            <a:avLst/>
          </a:prstGeom>
        </p:spPr>
        <p:style>
          <a:lnRef idx="2">
            <a:schemeClr val="accent1"/>
          </a:lnRef>
          <a:fillRef idx="0">
            <a:schemeClr val="accent1"/>
          </a:fillRef>
          <a:effectRef idx="1">
            <a:schemeClr val="accent1"/>
          </a:effectRef>
          <a:fontRef idx="minor">
            <a:schemeClr val="tx1"/>
          </a:fontRef>
        </p:style>
      </p:cxnSp>
      <p:sp>
        <p:nvSpPr>
          <p:cNvPr id="48" name="Flowchart: Connector 47"/>
          <p:cNvSpPr/>
          <p:nvPr/>
        </p:nvSpPr>
        <p:spPr>
          <a:xfrm>
            <a:off x="7069128" y="2745046"/>
            <a:ext cx="505270" cy="490068"/>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49" name="Straight Connector 48"/>
          <p:cNvCxnSpPr/>
          <p:nvPr/>
        </p:nvCxnSpPr>
        <p:spPr>
          <a:xfrm>
            <a:off x="7335582" y="2667328"/>
            <a:ext cx="0" cy="91457"/>
          </a:xfrm>
          <a:prstGeom prst="line">
            <a:avLst/>
          </a:prstGeom>
        </p:spPr>
        <p:style>
          <a:lnRef idx="2">
            <a:schemeClr val="accent1"/>
          </a:lnRef>
          <a:fillRef idx="0">
            <a:schemeClr val="accent1"/>
          </a:fillRef>
          <a:effectRef idx="1">
            <a:schemeClr val="accent1"/>
          </a:effectRef>
          <a:fontRef idx="minor">
            <a:schemeClr val="tx1"/>
          </a:fontRef>
        </p:style>
      </p:cxnSp>
      <p:sp>
        <p:nvSpPr>
          <p:cNvPr id="50" name="Flowchart: Connector 49"/>
          <p:cNvSpPr/>
          <p:nvPr/>
        </p:nvSpPr>
        <p:spPr>
          <a:xfrm>
            <a:off x="1544124" y="2745046"/>
            <a:ext cx="505270" cy="490068"/>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51" name="Straight Connector 50"/>
          <p:cNvCxnSpPr/>
          <p:nvPr/>
        </p:nvCxnSpPr>
        <p:spPr>
          <a:xfrm>
            <a:off x="1810578" y="2667328"/>
            <a:ext cx="0" cy="914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1810578" y="2667328"/>
            <a:ext cx="184868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5495319" y="2667328"/>
            <a:ext cx="1848687" cy="0"/>
          </a:xfrm>
          <a:prstGeom prst="line">
            <a:avLst/>
          </a:prstGeom>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1158950" y="3311405"/>
            <a:ext cx="1116418" cy="338554"/>
          </a:xfrm>
          <a:prstGeom prst="rect">
            <a:avLst/>
          </a:prstGeom>
          <a:noFill/>
        </p:spPr>
        <p:txBody>
          <a:bodyPr wrap="square" rtlCol="0">
            <a:spAutoFit/>
          </a:bodyPr>
          <a:lstStyle/>
          <a:p>
            <a:r>
              <a:rPr lang="en-US" sz="1600" dirty="0" smtClean="0"/>
              <a:t>1,000 OGV</a:t>
            </a:r>
            <a:endParaRPr lang="en-US" sz="1600" dirty="0"/>
          </a:p>
        </p:txBody>
      </p:sp>
      <p:sp>
        <p:nvSpPr>
          <p:cNvPr id="56" name="TextBox 55"/>
          <p:cNvSpPr txBox="1"/>
          <p:nvPr/>
        </p:nvSpPr>
        <p:spPr>
          <a:xfrm>
            <a:off x="6785797" y="3312831"/>
            <a:ext cx="1116418" cy="338554"/>
          </a:xfrm>
          <a:prstGeom prst="rect">
            <a:avLst/>
          </a:prstGeom>
          <a:noFill/>
        </p:spPr>
        <p:txBody>
          <a:bodyPr wrap="square" rtlCol="0">
            <a:spAutoFit/>
          </a:bodyPr>
          <a:lstStyle/>
          <a:p>
            <a:r>
              <a:rPr lang="en-US" sz="1600" dirty="0" smtClean="0"/>
              <a:t>1,000 OGV</a:t>
            </a:r>
            <a:endParaRPr lang="en-US" sz="1600" dirty="0"/>
          </a:p>
        </p:txBody>
      </p:sp>
      <p:sp>
        <p:nvSpPr>
          <p:cNvPr id="57" name="TextBox 56"/>
          <p:cNvSpPr txBox="1"/>
          <p:nvPr/>
        </p:nvSpPr>
        <p:spPr>
          <a:xfrm>
            <a:off x="2258930" y="3312831"/>
            <a:ext cx="924343" cy="338554"/>
          </a:xfrm>
          <a:prstGeom prst="rect">
            <a:avLst/>
          </a:prstGeom>
          <a:noFill/>
        </p:spPr>
        <p:txBody>
          <a:bodyPr wrap="square" rtlCol="0">
            <a:spAutoFit/>
          </a:bodyPr>
          <a:lstStyle/>
          <a:p>
            <a:r>
              <a:rPr lang="en-US" sz="1600" dirty="0" smtClean="0"/>
              <a:t>500 OGV</a:t>
            </a:r>
            <a:endParaRPr lang="en-US" sz="1600" dirty="0"/>
          </a:p>
        </p:txBody>
      </p:sp>
      <p:sp>
        <p:nvSpPr>
          <p:cNvPr id="58" name="TextBox 57"/>
          <p:cNvSpPr txBox="1"/>
          <p:nvPr/>
        </p:nvSpPr>
        <p:spPr>
          <a:xfrm>
            <a:off x="5939460" y="3318423"/>
            <a:ext cx="924343" cy="338554"/>
          </a:xfrm>
          <a:prstGeom prst="rect">
            <a:avLst/>
          </a:prstGeom>
          <a:noFill/>
        </p:spPr>
        <p:txBody>
          <a:bodyPr wrap="square" rtlCol="0">
            <a:spAutoFit/>
          </a:bodyPr>
          <a:lstStyle/>
          <a:p>
            <a:r>
              <a:rPr lang="en-US" sz="1600" dirty="0" smtClean="0"/>
              <a:t>500 OGV</a:t>
            </a:r>
            <a:endParaRPr lang="en-US" sz="1600" dirty="0"/>
          </a:p>
        </p:txBody>
      </p:sp>
      <p:sp>
        <p:nvSpPr>
          <p:cNvPr id="59" name="TextBox 58"/>
          <p:cNvSpPr txBox="1"/>
          <p:nvPr/>
        </p:nvSpPr>
        <p:spPr>
          <a:xfrm>
            <a:off x="3196749" y="3311405"/>
            <a:ext cx="925032" cy="338554"/>
          </a:xfrm>
          <a:prstGeom prst="rect">
            <a:avLst/>
          </a:prstGeom>
          <a:noFill/>
        </p:spPr>
        <p:txBody>
          <a:bodyPr wrap="square" rtlCol="0">
            <a:spAutoFit/>
          </a:bodyPr>
          <a:lstStyle/>
          <a:p>
            <a:r>
              <a:rPr lang="en-US" sz="1600" dirty="0" smtClean="0"/>
              <a:t>300 OGV</a:t>
            </a:r>
            <a:endParaRPr lang="en-US" sz="1600" dirty="0"/>
          </a:p>
        </p:txBody>
      </p:sp>
      <p:sp>
        <p:nvSpPr>
          <p:cNvPr id="60" name="TextBox 59"/>
          <p:cNvSpPr txBox="1"/>
          <p:nvPr/>
        </p:nvSpPr>
        <p:spPr>
          <a:xfrm>
            <a:off x="4114776" y="3314803"/>
            <a:ext cx="925032" cy="338554"/>
          </a:xfrm>
          <a:prstGeom prst="rect">
            <a:avLst/>
          </a:prstGeom>
          <a:noFill/>
        </p:spPr>
        <p:txBody>
          <a:bodyPr wrap="square" rtlCol="0">
            <a:spAutoFit/>
          </a:bodyPr>
          <a:lstStyle/>
          <a:p>
            <a:r>
              <a:rPr lang="en-US" sz="1600" dirty="0" smtClean="0"/>
              <a:t>300 OGV</a:t>
            </a:r>
            <a:endParaRPr lang="en-US" sz="1600" dirty="0"/>
          </a:p>
        </p:txBody>
      </p:sp>
      <p:sp>
        <p:nvSpPr>
          <p:cNvPr id="61" name="TextBox 60"/>
          <p:cNvSpPr txBox="1"/>
          <p:nvPr/>
        </p:nvSpPr>
        <p:spPr>
          <a:xfrm>
            <a:off x="5028688" y="3314803"/>
            <a:ext cx="925032" cy="338554"/>
          </a:xfrm>
          <a:prstGeom prst="rect">
            <a:avLst/>
          </a:prstGeom>
          <a:noFill/>
        </p:spPr>
        <p:txBody>
          <a:bodyPr wrap="square" rtlCol="0">
            <a:spAutoFit/>
          </a:bodyPr>
          <a:lstStyle/>
          <a:p>
            <a:r>
              <a:rPr lang="en-US" sz="1600" dirty="0" smtClean="0"/>
              <a:t>300 OGV</a:t>
            </a:r>
            <a:endParaRPr lang="en-US" sz="1600" dirty="0"/>
          </a:p>
        </p:txBody>
      </p:sp>
      <p:sp>
        <p:nvSpPr>
          <p:cNvPr id="62" name="TextBox 61"/>
          <p:cNvSpPr txBox="1"/>
          <p:nvPr/>
        </p:nvSpPr>
        <p:spPr>
          <a:xfrm>
            <a:off x="85060" y="1417458"/>
            <a:ext cx="8973879" cy="369332"/>
          </a:xfrm>
          <a:prstGeom prst="rect">
            <a:avLst/>
          </a:prstGeom>
          <a:noFill/>
        </p:spPr>
        <p:txBody>
          <a:bodyPr wrap="square" rtlCol="0">
            <a:spAutoFit/>
          </a:bodyPr>
          <a:lstStyle/>
          <a:p>
            <a:r>
              <a:rPr lang="en-US" dirty="0" smtClean="0"/>
              <a:t>The third part is get maintain the 3 at 300 OGV, the 2 at 500 OGV, and then get 2 at 1,000 OGV.</a:t>
            </a:r>
            <a:endParaRPr lang="en-US" dirty="0"/>
          </a:p>
        </p:txBody>
      </p:sp>
      <p:sp>
        <p:nvSpPr>
          <p:cNvPr id="63" name="TextBox 62"/>
          <p:cNvSpPr txBox="1"/>
          <p:nvPr/>
        </p:nvSpPr>
        <p:spPr>
          <a:xfrm>
            <a:off x="4814002" y="2115376"/>
            <a:ext cx="1021237" cy="338554"/>
          </a:xfrm>
          <a:prstGeom prst="rect">
            <a:avLst/>
          </a:prstGeom>
          <a:noFill/>
        </p:spPr>
        <p:txBody>
          <a:bodyPr wrap="square" rtlCol="0">
            <a:spAutoFit/>
          </a:bodyPr>
          <a:lstStyle/>
          <a:p>
            <a:r>
              <a:rPr lang="en-US" sz="1600" dirty="0" smtClean="0"/>
              <a:t>100 PV ER</a:t>
            </a:r>
            <a:endParaRPr lang="en-US" sz="1600" dirty="0"/>
          </a:p>
        </p:txBody>
      </p:sp>
      <p:sp>
        <p:nvSpPr>
          <p:cNvPr id="64" name="TextBox 63"/>
          <p:cNvSpPr txBox="1"/>
          <p:nvPr/>
        </p:nvSpPr>
        <p:spPr>
          <a:xfrm>
            <a:off x="1991754" y="3793519"/>
            <a:ext cx="5180230" cy="646331"/>
          </a:xfrm>
          <a:prstGeom prst="rect">
            <a:avLst/>
          </a:prstGeom>
          <a:noFill/>
        </p:spPr>
        <p:txBody>
          <a:bodyPr wrap="square" rtlCol="0">
            <a:spAutoFit/>
          </a:bodyPr>
          <a:lstStyle/>
          <a:p>
            <a:r>
              <a:rPr lang="en-US" b="1" dirty="0" smtClean="0"/>
              <a:t>Remember, everyone you personally sponsor for this structure must have 100 PV on Essential Rewards.</a:t>
            </a:r>
            <a:endParaRPr lang="en-US" b="1" dirty="0"/>
          </a:p>
        </p:txBody>
      </p:sp>
      <p:sp>
        <p:nvSpPr>
          <p:cNvPr id="66" name="TextBox 65"/>
          <p:cNvSpPr txBox="1"/>
          <p:nvPr/>
        </p:nvSpPr>
        <p:spPr>
          <a:xfrm>
            <a:off x="1265275" y="4953314"/>
            <a:ext cx="7272669" cy="923330"/>
          </a:xfrm>
          <a:prstGeom prst="rect">
            <a:avLst/>
          </a:prstGeom>
          <a:noFill/>
        </p:spPr>
        <p:txBody>
          <a:bodyPr wrap="square" rtlCol="0">
            <a:spAutoFit/>
          </a:bodyPr>
          <a:lstStyle/>
          <a:p>
            <a:r>
              <a:rPr lang="en-US" dirty="0" smtClean="0"/>
              <a:t>* This is the only payout that requires Essential Rewards.</a:t>
            </a:r>
          </a:p>
          <a:p>
            <a:r>
              <a:rPr lang="en-US" dirty="0" smtClean="0"/>
              <a:t>* The shares cannot be earned out of order.</a:t>
            </a:r>
          </a:p>
          <a:p>
            <a:r>
              <a:rPr lang="en-US" dirty="0" smtClean="0"/>
              <a:t>* This program is for Star – Executive and can only be earned for 24 months.</a:t>
            </a:r>
            <a:endParaRPr lang="en-US" dirty="0"/>
          </a:p>
        </p:txBody>
      </p:sp>
      <p:sp>
        <p:nvSpPr>
          <p:cNvPr id="67" name="TextBox 66"/>
          <p:cNvSpPr txBox="1"/>
          <p:nvPr/>
        </p:nvSpPr>
        <p:spPr>
          <a:xfrm>
            <a:off x="2137144" y="4511916"/>
            <a:ext cx="4837814" cy="369332"/>
          </a:xfrm>
          <a:prstGeom prst="rect">
            <a:avLst/>
          </a:prstGeom>
          <a:noFill/>
        </p:spPr>
        <p:txBody>
          <a:bodyPr wrap="square" rtlCol="0">
            <a:spAutoFit/>
          </a:bodyPr>
          <a:lstStyle/>
          <a:p>
            <a:r>
              <a:rPr lang="en-US" dirty="0" smtClean="0"/>
              <a:t>Completing the entire structure gets you 6 shares.</a:t>
            </a:r>
            <a:endParaRPr lang="en-US" dirty="0"/>
          </a:p>
        </p:txBody>
      </p:sp>
    </p:spTree>
    <p:extLst>
      <p:ext uri="{BB962C8B-B14F-4D97-AF65-F5344CB8AC3E}">
        <p14:creationId xmlns:p14="http://schemas.microsoft.com/office/powerpoint/2010/main" val="267512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PGV</a:t>
            </a:r>
            <a:endParaRPr lang="en-US" dirty="0"/>
          </a:p>
        </p:txBody>
      </p:sp>
      <p:sp>
        <p:nvSpPr>
          <p:cNvPr id="5" name="TextBox 4"/>
          <p:cNvSpPr txBox="1"/>
          <p:nvPr/>
        </p:nvSpPr>
        <p:spPr>
          <a:xfrm>
            <a:off x="214184" y="1178010"/>
            <a:ext cx="8715632" cy="646331"/>
          </a:xfrm>
          <a:prstGeom prst="rect">
            <a:avLst/>
          </a:prstGeom>
          <a:noFill/>
        </p:spPr>
        <p:txBody>
          <a:bodyPr wrap="square" rtlCol="0">
            <a:spAutoFit/>
          </a:bodyPr>
          <a:lstStyle/>
          <a:p>
            <a:r>
              <a:rPr lang="en-US" dirty="0" smtClean="0"/>
              <a:t>PGV (Personal Group Volume) is a qualification requirement for Silvers and above.  PGV cuts in two places. </a:t>
            </a:r>
            <a:endParaRPr lang="en-US" dirty="0"/>
          </a:p>
        </p:txBody>
      </p:sp>
      <p:sp>
        <p:nvSpPr>
          <p:cNvPr id="6" name="TextBox 5"/>
          <p:cNvSpPr txBox="1"/>
          <p:nvPr/>
        </p:nvSpPr>
        <p:spPr>
          <a:xfrm>
            <a:off x="214184" y="1960605"/>
            <a:ext cx="8715632" cy="923330"/>
          </a:xfrm>
          <a:prstGeom prst="rect">
            <a:avLst/>
          </a:prstGeom>
          <a:noFill/>
        </p:spPr>
        <p:txBody>
          <a:bodyPr wrap="square" rtlCol="0">
            <a:spAutoFit/>
          </a:bodyPr>
          <a:lstStyle/>
          <a:p>
            <a:r>
              <a:rPr lang="en-US" dirty="0"/>
              <a:t>1</a:t>
            </a:r>
            <a:r>
              <a:rPr lang="en-US" baseline="30000" dirty="0"/>
              <a:t>st</a:t>
            </a:r>
            <a:r>
              <a:rPr lang="en-US" dirty="0"/>
              <a:t> Your legs qualifying </a:t>
            </a:r>
            <a:r>
              <a:rPr lang="en-US" dirty="0" smtClean="0"/>
              <a:t>you </a:t>
            </a:r>
            <a:r>
              <a:rPr lang="en-US" dirty="0"/>
              <a:t>for a rank will not count towards your PGV</a:t>
            </a:r>
            <a:r>
              <a:rPr lang="en-US" dirty="0" smtClean="0"/>
              <a:t>.  That means when trying to reach Silver, your two highest legs will not count towards your 1000 PGV requirement.</a:t>
            </a:r>
            <a:endParaRPr lang="en-US" dirty="0"/>
          </a:p>
        </p:txBody>
      </p:sp>
      <p:sp>
        <p:nvSpPr>
          <p:cNvPr id="7" name="TextBox 6"/>
          <p:cNvSpPr txBox="1"/>
          <p:nvPr/>
        </p:nvSpPr>
        <p:spPr>
          <a:xfrm>
            <a:off x="214184" y="3048000"/>
            <a:ext cx="8715632" cy="646331"/>
          </a:xfrm>
          <a:prstGeom prst="rect">
            <a:avLst/>
          </a:prstGeom>
          <a:noFill/>
        </p:spPr>
        <p:txBody>
          <a:bodyPr wrap="square" rtlCol="0">
            <a:spAutoFit/>
          </a:bodyPr>
          <a:lstStyle/>
          <a:p>
            <a:r>
              <a:rPr lang="en-US" dirty="0" smtClean="0"/>
              <a:t>2</a:t>
            </a:r>
            <a:r>
              <a:rPr lang="en-US" baseline="30000" dirty="0" smtClean="0"/>
              <a:t>nd</a:t>
            </a:r>
            <a:r>
              <a:rPr lang="en-US" dirty="0" smtClean="0"/>
              <a:t> Silvers and above cut from your PGV as well.  That means if you have a Silver outside of your qualifying legs, their OGV will be cut from your PGV.</a:t>
            </a:r>
            <a:endParaRPr lang="en-US" dirty="0"/>
          </a:p>
        </p:txBody>
      </p:sp>
    </p:spTree>
    <p:extLst>
      <p:ext uri="{BB962C8B-B14F-4D97-AF65-F5344CB8AC3E}">
        <p14:creationId xmlns:p14="http://schemas.microsoft.com/office/powerpoint/2010/main" val="2821148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9883"/>
          </a:xfrm>
        </p:spPr>
        <p:txBody>
          <a:bodyPr/>
          <a:lstStyle/>
          <a:p>
            <a:r>
              <a:rPr lang="en-US" dirty="0"/>
              <a:t>Leg Qualification</a:t>
            </a:r>
            <a:endParaRPr lang="en-US" dirty="0">
              <a:solidFill>
                <a:srgbClr val="505150"/>
              </a:solidFill>
              <a:latin typeface="Avenir Heavy"/>
              <a:cs typeface="Avenir Heavy"/>
            </a:endParaRPr>
          </a:p>
        </p:txBody>
      </p:sp>
      <p:sp>
        <p:nvSpPr>
          <p:cNvPr id="8" name="Flowchart: Connector 7"/>
          <p:cNvSpPr/>
          <p:nvPr/>
        </p:nvSpPr>
        <p:spPr>
          <a:xfrm>
            <a:off x="4123389" y="2664824"/>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lowchart: Connector 8"/>
          <p:cNvSpPr/>
          <p:nvPr/>
        </p:nvSpPr>
        <p:spPr>
          <a:xfrm>
            <a:off x="4123390" y="3513910"/>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8" idx="4"/>
            <a:endCxn id="9" idx="0"/>
          </p:cNvCxnSpPr>
          <p:nvPr/>
        </p:nvCxnSpPr>
        <p:spPr>
          <a:xfrm>
            <a:off x="4445607" y="3283132"/>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102125" y="2240283"/>
            <a:ext cx="585205"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445606" y="3398521"/>
            <a:ext cx="14663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979222" y="3398521"/>
            <a:ext cx="1466384"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Flowchart: Connector 14"/>
          <p:cNvSpPr/>
          <p:nvPr/>
        </p:nvSpPr>
        <p:spPr>
          <a:xfrm>
            <a:off x="2657008" y="3513910"/>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owchart: Connector 16"/>
          <p:cNvSpPr/>
          <p:nvPr/>
        </p:nvSpPr>
        <p:spPr>
          <a:xfrm>
            <a:off x="5584501" y="3513909"/>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2979222" y="3398521"/>
            <a:ext cx="0" cy="115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06719" y="3398520"/>
            <a:ext cx="0" cy="115389"/>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443257" y="3638397"/>
            <a:ext cx="674862" cy="369332"/>
          </a:xfrm>
          <a:prstGeom prst="rect">
            <a:avLst/>
          </a:prstGeom>
          <a:noFill/>
        </p:spPr>
        <p:txBody>
          <a:bodyPr wrap="square" rtlCol="0">
            <a:spAutoFit/>
          </a:bodyPr>
          <a:lstStyle/>
          <a:p>
            <a:r>
              <a:rPr lang="en-US" dirty="0" smtClean="0"/>
              <a:t>Leg 1 </a:t>
            </a:r>
            <a:endParaRPr lang="en-US" dirty="0"/>
          </a:p>
        </p:txBody>
      </p:sp>
      <p:sp>
        <p:nvSpPr>
          <p:cNvPr id="23" name="TextBox 22"/>
          <p:cNvSpPr txBox="1"/>
          <p:nvPr/>
        </p:nvSpPr>
        <p:spPr>
          <a:xfrm>
            <a:off x="6368116" y="3657233"/>
            <a:ext cx="677496" cy="369332"/>
          </a:xfrm>
          <a:prstGeom prst="rect">
            <a:avLst/>
          </a:prstGeom>
          <a:noFill/>
        </p:spPr>
        <p:txBody>
          <a:bodyPr wrap="square" rtlCol="0">
            <a:spAutoFit/>
          </a:bodyPr>
          <a:lstStyle/>
          <a:p>
            <a:r>
              <a:rPr lang="en-US" dirty="0" smtClean="0"/>
              <a:t>Leg 3</a:t>
            </a:r>
            <a:endParaRPr lang="en-US" dirty="0"/>
          </a:p>
        </p:txBody>
      </p:sp>
      <p:sp>
        <p:nvSpPr>
          <p:cNvPr id="24" name="TextBox 23"/>
          <p:cNvSpPr txBox="1"/>
          <p:nvPr/>
        </p:nvSpPr>
        <p:spPr>
          <a:xfrm>
            <a:off x="4912273" y="3657233"/>
            <a:ext cx="672227" cy="369332"/>
          </a:xfrm>
          <a:prstGeom prst="rect">
            <a:avLst/>
          </a:prstGeom>
          <a:noFill/>
        </p:spPr>
        <p:txBody>
          <a:bodyPr wrap="square" rtlCol="0">
            <a:spAutoFit/>
          </a:bodyPr>
          <a:lstStyle/>
          <a:p>
            <a:r>
              <a:rPr lang="en-US" dirty="0" smtClean="0"/>
              <a:t>Leg 2</a:t>
            </a:r>
            <a:endParaRPr lang="en-US" dirty="0"/>
          </a:p>
        </p:txBody>
      </p:sp>
      <p:sp>
        <p:nvSpPr>
          <p:cNvPr id="3" name="TextBox 2"/>
          <p:cNvSpPr txBox="1"/>
          <p:nvPr/>
        </p:nvSpPr>
        <p:spPr>
          <a:xfrm>
            <a:off x="707543" y="1559312"/>
            <a:ext cx="1499191" cy="369332"/>
          </a:xfrm>
          <a:prstGeom prst="rect">
            <a:avLst/>
          </a:prstGeom>
          <a:noFill/>
        </p:spPr>
        <p:txBody>
          <a:bodyPr wrap="square" rtlCol="0">
            <a:spAutoFit/>
          </a:bodyPr>
          <a:lstStyle/>
          <a:p>
            <a:r>
              <a:rPr lang="en-US" dirty="0" smtClean="0"/>
              <a:t>What is a leg?</a:t>
            </a:r>
          </a:p>
        </p:txBody>
      </p:sp>
      <p:sp>
        <p:nvSpPr>
          <p:cNvPr id="5" name="TextBox 4"/>
          <p:cNvSpPr txBox="1"/>
          <p:nvPr/>
        </p:nvSpPr>
        <p:spPr>
          <a:xfrm>
            <a:off x="2206734" y="1588983"/>
            <a:ext cx="5757579" cy="369332"/>
          </a:xfrm>
          <a:prstGeom prst="rect">
            <a:avLst/>
          </a:prstGeom>
          <a:noFill/>
        </p:spPr>
        <p:txBody>
          <a:bodyPr wrap="square" rtlCol="0">
            <a:spAutoFit/>
          </a:bodyPr>
          <a:lstStyle/>
          <a:p>
            <a:r>
              <a:rPr lang="en-US" dirty="0" smtClean="0"/>
              <a:t>Each person you personally sponsor can become a new leg.</a:t>
            </a:r>
            <a:endParaRPr lang="en-US" dirty="0"/>
          </a:p>
        </p:txBody>
      </p:sp>
    </p:spTree>
    <p:extLst>
      <p:ext uri="{BB962C8B-B14F-4D97-AF65-F5344CB8AC3E}">
        <p14:creationId xmlns:p14="http://schemas.microsoft.com/office/powerpoint/2010/main" val="59919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P spid="2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9883"/>
          </a:xfrm>
        </p:spPr>
        <p:txBody>
          <a:bodyPr/>
          <a:lstStyle/>
          <a:p>
            <a:r>
              <a:rPr lang="en-US" dirty="0"/>
              <a:t>Leg Qualification</a:t>
            </a:r>
            <a:endParaRPr lang="en-US" dirty="0">
              <a:solidFill>
                <a:srgbClr val="505150"/>
              </a:solidFill>
              <a:latin typeface="Avenir Heavy"/>
              <a:cs typeface="Avenir Heavy"/>
            </a:endParaRPr>
          </a:p>
        </p:txBody>
      </p:sp>
      <p:sp>
        <p:nvSpPr>
          <p:cNvPr id="8" name="Flowchart: Connector 7"/>
          <p:cNvSpPr/>
          <p:nvPr/>
        </p:nvSpPr>
        <p:spPr>
          <a:xfrm>
            <a:off x="3991583" y="2523791"/>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lowchart: Connector 8"/>
          <p:cNvSpPr/>
          <p:nvPr/>
        </p:nvSpPr>
        <p:spPr>
          <a:xfrm>
            <a:off x="3991584" y="3372877"/>
            <a:ext cx="644435"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13" name="Straight Connector 12"/>
          <p:cNvCxnSpPr>
            <a:stCxn id="8" idx="4"/>
            <a:endCxn id="9" idx="0"/>
          </p:cNvCxnSpPr>
          <p:nvPr/>
        </p:nvCxnSpPr>
        <p:spPr>
          <a:xfrm>
            <a:off x="4313801" y="3142099"/>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033204" y="2154459"/>
            <a:ext cx="68696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313800" y="3257488"/>
            <a:ext cx="14663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847416" y="3257488"/>
            <a:ext cx="1466384"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Flowchart: Connector 14"/>
          <p:cNvSpPr/>
          <p:nvPr/>
        </p:nvSpPr>
        <p:spPr>
          <a:xfrm>
            <a:off x="2525202" y="3372877"/>
            <a:ext cx="644435"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7" name="Flowchart: Connector 16"/>
          <p:cNvSpPr/>
          <p:nvPr/>
        </p:nvSpPr>
        <p:spPr>
          <a:xfrm>
            <a:off x="5452695" y="3372876"/>
            <a:ext cx="644435"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7" name="Straight Connector 6"/>
          <p:cNvCxnSpPr/>
          <p:nvPr/>
        </p:nvCxnSpPr>
        <p:spPr>
          <a:xfrm>
            <a:off x="2847416" y="3257488"/>
            <a:ext cx="0" cy="115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774913" y="3257487"/>
            <a:ext cx="0" cy="115389"/>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169637" y="3497364"/>
            <a:ext cx="674862" cy="369332"/>
          </a:xfrm>
          <a:prstGeom prst="rect">
            <a:avLst/>
          </a:prstGeom>
          <a:noFill/>
        </p:spPr>
        <p:txBody>
          <a:bodyPr wrap="square" rtlCol="0">
            <a:spAutoFit/>
          </a:bodyPr>
          <a:lstStyle/>
          <a:p>
            <a:r>
              <a:rPr lang="en-US" dirty="0" smtClean="0"/>
              <a:t>Leg 1 </a:t>
            </a:r>
            <a:endParaRPr lang="en-US" dirty="0"/>
          </a:p>
        </p:txBody>
      </p:sp>
      <p:sp>
        <p:nvSpPr>
          <p:cNvPr id="23" name="TextBox 22"/>
          <p:cNvSpPr txBox="1"/>
          <p:nvPr/>
        </p:nvSpPr>
        <p:spPr>
          <a:xfrm>
            <a:off x="6097130" y="3497364"/>
            <a:ext cx="677496" cy="369332"/>
          </a:xfrm>
          <a:prstGeom prst="rect">
            <a:avLst/>
          </a:prstGeom>
          <a:noFill/>
        </p:spPr>
        <p:txBody>
          <a:bodyPr wrap="square" rtlCol="0">
            <a:spAutoFit/>
          </a:bodyPr>
          <a:lstStyle/>
          <a:p>
            <a:r>
              <a:rPr lang="en-US" dirty="0" smtClean="0"/>
              <a:t>Leg 3</a:t>
            </a:r>
            <a:endParaRPr lang="en-US" dirty="0"/>
          </a:p>
        </p:txBody>
      </p:sp>
      <p:sp>
        <p:nvSpPr>
          <p:cNvPr id="24" name="TextBox 23"/>
          <p:cNvSpPr txBox="1"/>
          <p:nvPr/>
        </p:nvSpPr>
        <p:spPr>
          <a:xfrm>
            <a:off x="4616851" y="4218683"/>
            <a:ext cx="672227" cy="369332"/>
          </a:xfrm>
          <a:prstGeom prst="rect">
            <a:avLst/>
          </a:prstGeom>
          <a:noFill/>
        </p:spPr>
        <p:txBody>
          <a:bodyPr wrap="square" rtlCol="0">
            <a:spAutoFit/>
          </a:bodyPr>
          <a:lstStyle/>
          <a:p>
            <a:r>
              <a:rPr lang="en-US" dirty="0" smtClean="0"/>
              <a:t>Leg 2</a:t>
            </a:r>
            <a:endParaRPr lang="en-US" dirty="0"/>
          </a:p>
        </p:txBody>
      </p:sp>
      <p:sp>
        <p:nvSpPr>
          <p:cNvPr id="25" name="Flowchart: Connector 24"/>
          <p:cNvSpPr/>
          <p:nvPr/>
        </p:nvSpPr>
        <p:spPr>
          <a:xfrm>
            <a:off x="3986313" y="4231060"/>
            <a:ext cx="644435"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26" name="Straight Connector 25"/>
          <p:cNvCxnSpPr>
            <a:endCxn id="25" idx="0"/>
          </p:cNvCxnSpPr>
          <p:nvPr/>
        </p:nvCxnSpPr>
        <p:spPr>
          <a:xfrm>
            <a:off x="4308530" y="4000282"/>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427430" y="4159306"/>
            <a:ext cx="839972" cy="369332"/>
          </a:xfrm>
          <a:prstGeom prst="rect">
            <a:avLst/>
          </a:prstGeom>
          <a:noFill/>
        </p:spPr>
        <p:txBody>
          <a:bodyPr wrap="square" rtlCol="0">
            <a:spAutoFit/>
          </a:bodyPr>
          <a:lstStyle/>
          <a:p>
            <a:r>
              <a:rPr lang="en-US" dirty="0" smtClean="0"/>
              <a:t>100 PV</a:t>
            </a:r>
            <a:endParaRPr lang="en-US" dirty="0"/>
          </a:p>
        </p:txBody>
      </p:sp>
      <p:sp>
        <p:nvSpPr>
          <p:cNvPr id="31" name="TextBox 30"/>
          <p:cNvSpPr txBox="1"/>
          <p:nvPr/>
        </p:nvSpPr>
        <p:spPr>
          <a:xfrm>
            <a:off x="3888545" y="5029066"/>
            <a:ext cx="839972" cy="369332"/>
          </a:xfrm>
          <a:prstGeom prst="rect">
            <a:avLst/>
          </a:prstGeom>
          <a:noFill/>
        </p:spPr>
        <p:txBody>
          <a:bodyPr wrap="square" rtlCol="0">
            <a:spAutoFit/>
          </a:bodyPr>
          <a:lstStyle/>
          <a:p>
            <a:r>
              <a:rPr lang="en-US" dirty="0" smtClean="0"/>
              <a:t>100 PV</a:t>
            </a:r>
            <a:endParaRPr lang="en-US" dirty="0"/>
          </a:p>
        </p:txBody>
      </p:sp>
      <p:sp>
        <p:nvSpPr>
          <p:cNvPr id="3" name="TextBox 2"/>
          <p:cNvSpPr txBox="1"/>
          <p:nvPr/>
        </p:nvSpPr>
        <p:spPr>
          <a:xfrm>
            <a:off x="707543" y="1559312"/>
            <a:ext cx="1499191" cy="369332"/>
          </a:xfrm>
          <a:prstGeom prst="rect">
            <a:avLst/>
          </a:prstGeom>
          <a:noFill/>
        </p:spPr>
        <p:txBody>
          <a:bodyPr wrap="square" rtlCol="0">
            <a:spAutoFit/>
          </a:bodyPr>
          <a:lstStyle/>
          <a:p>
            <a:r>
              <a:rPr lang="en-US" dirty="0" smtClean="0"/>
              <a:t>What is a leg?</a:t>
            </a:r>
          </a:p>
        </p:txBody>
      </p:sp>
      <p:sp>
        <p:nvSpPr>
          <p:cNvPr id="5" name="TextBox 4"/>
          <p:cNvSpPr txBox="1"/>
          <p:nvPr/>
        </p:nvSpPr>
        <p:spPr>
          <a:xfrm>
            <a:off x="2206734" y="1557630"/>
            <a:ext cx="5939555" cy="369332"/>
          </a:xfrm>
          <a:prstGeom prst="rect">
            <a:avLst/>
          </a:prstGeom>
          <a:noFill/>
        </p:spPr>
        <p:txBody>
          <a:bodyPr wrap="square" rtlCol="0">
            <a:spAutoFit/>
          </a:bodyPr>
          <a:lstStyle/>
          <a:p>
            <a:r>
              <a:rPr lang="en-US" dirty="0" smtClean="0"/>
              <a:t>Each person you personally sponsor can become a new leg.</a:t>
            </a:r>
            <a:endParaRPr lang="en-US" dirty="0"/>
          </a:p>
        </p:txBody>
      </p:sp>
      <p:sp>
        <p:nvSpPr>
          <p:cNvPr id="6" name="TextBox 5"/>
          <p:cNvSpPr txBox="1"/>
          <p:nvPr/>
        </p:nvSpPr>
        <p:spPr>
          <a:xfrm>
            <a:off x="707543" y="5389143"/>
            <a:ext cx="7750180" cy="369332"/>
          </a:xfrm>
          <a:prstGeom prst="rect">
            <a:avLst/>
          </a:prstGeom>
          <a:noFill/>
        </p:spPr>
        <p:txBody>
          <a:bodyPr wrap="square" rtlCol="0">
            <a:spAutoFit/>
          </a:bodyPr>
          <a:lstStyle/>
          <a:p>
            <a:r>
              <a:rPr lang="en-US" dirty="0" smtClean="0"/>
              <a:t>A leg is also defined as the first member in that line with a 100PV or above order.</a:t>
            </a:r>
            <a:endParaRPr lang="en-US" dirty="0"/>
          </a:p>
        </p:txBody>
      </p:sp>
      <p:sp>
        <p:nvSpPr>
          <p:cNvPr id="27" name="TextBox 26"/>
          <p:cNvSpPr txBox="1"/>
          <p:nvPr/>
        </p:nvSpPr>
        <p:spPr>
          <a:xfrm>
            <a:off x="5360198" y="4164211"/>
            <a:ext cx="839972" cy="369332"/>
          </a:xfrm>
          <a:prstGeom prst="rect">
            <a:avLst/>
          </a:prstGeom>
          <a:noFill/>
        </p:spPr>
        <p:txBody>
          <a:bodyPr wrap="square" rtlCol="0">
            <a:spAutoFit/>
          </a:bodyPr>
          <a:lstStyle/>
          <a:p>
            <a:r>
              <a:rPr lang="en-US" dirty="0" smtClean="0"/>
              <a:t>100 PV</a:t>
            </a:r>
            <a:endParaRPr lang="en-US" dirty="0"/>
          </a:p>
        </p:txBody>
      </p:sp>
      <p:sp>
        <p:nvSpPr>
          <p:cNvPr id="28" name="TextBox 27"/>
          <p:cNvSpPr txBox="1"/>
          <p:nvPr/>
        </p:nvSpPr>
        <p:spPr>
          <a:xfrm>
            <a:off x="4631212" y="3497362"/>
            <a:ext cx="728986" cy="369332"/>
          </a:xfrm>
          <a:prstGeom prst="rect">
            <a:avLst/>
          </a:prstGeom>
          <a:noFill/>
        </p:spPr>
        <p:txBody>
          <a:bodyPr wrap="square" rtlCol="0">
            <a:spAutoFit/>
          </a:bodyPr>
          <a:lstStyle/>
          <a:p>
            <a:r>
              <a:rPr lang="en-US" dirty="0" smtClean="0"/>
              <a:t>50 PV</a:t>
            </a:r>
            <a:endParaRPr lang="en-US" dirty="0"/>
          </a:p>
        </p:txBody>
      </p:sp>
      <p:cxnSp>
        <p:nvCxnSpPr>
          <p:cNvPr id="18" name="Straight Connector 17"/>
          <p:cNvCxnSpPr/>
          <p:nvPr/>
        </p:nvCxnSpPr>
        <p:spPr>
          <a:xfrm>
            <a:off x="2306595" y="4724724"/>
            <a:ext cx="1309816"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1" name="Straight Connector 20"/>
          <p:cNvCxnSpPr/>
          <p:nvPr/>
        </p:nvCxnSpPr>
        <p:spPr>
          <a:xfrm>
            <a:off x="3616411" y="4724724"/>
            <a:ext cx="0" cy="736962"/>
          </a:xfrm>
          <a:prstGeom prst="line">
            <a:avLst/>
          </a:prstGeom>
        </p:spPr>
        <p:style>
          <a:lnRef idx="2">
            <a:schemeClr val="accent4"/>
          </a:lnRef>
          <a:fillRef idx="0">
            <a:schemeClr val="accent4"/>
          </a:fillRef>
          <a:effectRef idx="1">
            <a:schemeClr val="accent4"/>
          </a:effectRef>
          <a:fontRef idx="minor">
            <a:schemeClr val="tx1"/>
          </a:fontRef>
        </p:style>
      </p:cxnSp>
      <p:cxnSp>
        <p:nvCxnSpPr>
          <p:cNvPr id="29" name="Straight Connector 28"/>
          <p:cNvCxnSpPr/>
          <p:nvPr/>
        </p:nvCxnSpPr>
        <p:spPr>
          <a:xfrm>
            <a:off x="3616411" y="5461686"/>
            <a:ext cx="1416908"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37" name="Straight Connector 36"/>
          <p:cNvCxnSpPr/>
          <p:nvPr/>
        </p:nvCxnSpPr>
        <p:spPr>
          <a:xfrm flipV="1">
            <a:off x="5033319" y="4724724"/>
            <a:ext cx="0" cy="736964"/>
          </a:xfrm>
          <a:prstGeom prst="line">
            <a:avLst/>
          </a:prstGeom>
        </p:spPr>
        <p:style>
          <a:lnRef idx="2">
            <a:schemeClr val="accent4"/>
          </a:lnRef>
          <a:fillRef idx="0">
            <a:schemeClr val="accent4"/>
          </a:fillRef>
          <a:effectRef idx="1">
            <a:schemeClr val="accent4"/>
          </a:effectRef>
          <a:fontRef idx="minor">
            <a:schemeClr val="tx1"/>
          </a:fontRef>
        </p:style>
      </p:cxnSp>
      <p:cxnSp>
        <p:nvCxnSpPr>
          <p:cNvPr id="41" name="Straight Connector 40"/>
          <p:cNvCxnSpPr/>
          <p:nvPr/>
        </p:nvCxnSpPr>
        <p:spPr>
          <a:xfrm>
            <a:off x="5046992" y="4724724"/>
            <a:ext cx="1153178" cy="0"/>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25371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31805"/>
            <a:ext cx="3682314" cy="369332"/>
          </a:xfrm>
          <a:prstGeom prst="rect">
            <a:avLst/>
          </a:prstGeom>
          <a:noFill/>
        </p:spPr>
        <p:txBody>
          <a:bodyPr wrap="square" rtlCol="0">
            <a:spAutoFit/>
          </a:bodyPr>
          <a:lstStyle/>
          <a:p>
            <a:r>
              <a:rPr lang="en-US" dirty="0" smtClean="0"/>
              <a:t>Let’s look at how that can affect you.</a:t>
            </a:r>
            <a:endParaRPr lang="en-US" dirty="0"/>
          </a:p>
        </p:txBody>
      </p:sp>
      <p:pic>
        <p:nvPicPr>
          <p:cNvPr id="6" name="Picture 5"/>
          <p:cNvPicPr>
            <a:picLocks noChangeAspect="1"/>
          </p:cNvPicPr>
          <p:nvPr/>
        </p:nvPicPr>
        <p:blipFill>
          <a:blip r:embed="rId2"/>
          <a:stretch>
            <a:fillRect/>
          </a:stretch>
        </p:blipFill>
        <p:spPr>
          <a:xfrm>
            <a:off x="3389992" y="981589"/>
            <a:ext cx="4224344" cy="2939621"/>
          </a:xfrm>
          <a:prstGeom prst="rect">
            <a:avLst/>
          </a:prstGeom>
        </p:spPr>
      </p:pic>
      <p:sp>
        <p:nvSpPr>
          <p:cNvPr id="7" name="TextBox 6"/>
          <p:cNvSpPr txBox="1"/>
          <p:nvPr/>
        </p:nvSpPr>
        <p:spPr>
          <a:xfrm>
            <a:off x="395416" y="890973"/>
            <a:ext cx="2364260" cy="2308324"/>
          </a:xfrm>
          <a:prstGeom prst="rect">
            <a:avLst/>
          </a:prstGeom>
          <a:noFill/>
        </p:spPr>
        <p:txBody>
          <a:bodyPr wrap="square" rtlCol="0">
            <a:spAutoFit/>
          </a:bodyPr>
          <a:lstStyle/>
          <a:p>
            <a:r>
              <a:rPr lang="en-US" dirty="0" smtClean="0"/>
              <a:t>In this example your personally sponsored member did not order 100 PV and the three below them did.  That means that each one of those rolls up and count as a leg for you.</a:t>
            </a:r>
            <a:endParaRPr lang="en-US" dirty="0"/>
          </a:p>
        </p:txBody>
      </p:sp>
      <p:sp>
        <p:nvSpPr>
          <p:cNvPr id="8" name="TextBox 7"/>
          <p:cNvSpPr txBox="1"/>
          <p:nvPr/>
        </p:nvSpPr>
        <p:spPr>
          <a:xfrm>
            <a:off x="3389991" y="3921210"/>
            <a:ext cx="1009013" cy="369332"/>
          </a:xfrm>
          <a:prstGeom prst="rect">
            <a:avLst/>
          </a:prstGeom>
          <a:noFill/>
        </p:spPr>
        <p:txBody>
          <a:bodyPr wrap="square" rtlCol="0">
            <a:spAutoFit/>
          </a:bodyPr>
          <a:lstStyle/>
          <a:p>
            <a:r>
              <a:rPr lang="en-US" dirty="0" smtClean="0"/>
              <a:t>500 OGV</a:t>
            </a:r>
            <a:endParaRPr lang="en-US" dirty="0"/>
          </a:p>
        </p:txBody>
      </p:sp>
      <p:sp>
        <p:nvSpPr>
          <p:cNvPr id="9" name="TextBox 8"/>
          <p:cNvSpPr txBox="1"/>
          <p:nvPr/>
        </p:nvSpPr>
        <p:spPr>
          <a:xfrm>
            <a:off x="4629786" y="3921210"/>
            <a:ext cx="1009013" cy="369332"/>
          </a:xfrm>
          <a:prstGeom prst="rect">
            <a:avLst/>
          </a:prstGeom>
          <a:noFill/>
        </p:spPr>
        <p:txBody>
          <a:bodyPr wrap="square" rtlCol="0">
            <a:spAutoFit/>
          </a:bodyPr>
          <a:lstStyle/>
          <a:p>
            <a:r>
              <a:rPr lang="en-US" dirty="0"/>
              <a:t>3</a:t>
            </a:r>
            <a:r>
              <a:rPr lang="en-US" dirty="0" smtClean="0"/>
              <a:t>00 OGV</a:t>
            </a:r>
            <a:endParaRPr lang="en-US" dirty="0"/>
          </a:p>
        </p:txBody>
      </p:sp>
      <p:sp>
        <p:nvSpPr>
          <p:cNvPr id="10" name="TextBox 9"/>
          <p:cNvSpPr txBox="1"/>
          <p:nvPr/>
        </p:nvSpPr>
        <p:spPr>
          <a:xfrm>
            <a:off x="5956077" y="3921210"/>
            <a:ext cx="1009013" cy="369332"/>
          </a:xfrm>
          <a:prstGeom prst="rect">
            <a:avLst/>
          </a:prstGeom>
          <a:noFill/>
        </p:spPr>
        <p:txBody>
          <a:bodyPr wrap="square" rtlCol="0">
            <a:spAutoFit/>
          </a:bodyPr>
          <a:lstStyle/>
          <a:p>
            <a:r>
              <a:rPr lang="en-US" dirty="0"/>
              <a:t>2</a:t>
            </a:r>
            <a:r>
              <a:rPr lang="en-US" dirty="0" smtClean="0"/>
              <a:t>00 OGV</a:t>
            </a:r>
            <a:endParaRPr lang="en-US" dirty="0"/>
          </a:p>
        </p:txBody>
      </p:sp>
      <p:sp>
        <p:nvSpPr>
          <p:cNvPr id="11" name="TextBox 10"/>
          <p:cNvSpPr txBox="1"/>
          <p:nvPr/>
        </p:nvSpPr>
        <p:spPr>
          <a:xfrm>
            <a:off x="6681007" y="2850559"/>
            <a:ext cx="1128463" cy="369332"/>
          </a:xfrm>
          <a:prstGeom prst="rect">
            <a:avLst/>
          </a:prstGeom>
          <a:noFill/>
        </p:spPr>
        <p:txBody>
          <a:bodyPr wrap="square" rtlCol="0">
            <a:spAutoFit/>
          </a:bodyPr>
          <a:lstStyle/>
          <a:p>
            <a:r>
              <a:rPr lang="en-US" dirty="0" smtClean="0"/>
              <a:t>1000 OGV</a:t>
            </a:r>
            <a:endParaRPr lang="en-US" dirty="0"/>
          </a:p>
        </p:txBody>
      </p:sp>
      <p:sp>
        <p:nvSpPr>
          <p:cNvPr id="12" name="TextBox 11"/>
          <p:cNvSpPr txBox="1"/>
          <p:nvPr/>
        </p:nvSpPr>
        <p:spPr>
          <a:xfrm>
            <a:off x="4242546" y="2010739"/>
            <a:ext cx="551935" cy="276999"/>
          </a:xfrm>
          <a:prstGeom prst="rect">
            <a:avLst/>
          </a:prstGeom>
          <a:noFill/>
        </p:spPr>
        <p:txBody>
          <a:bodyPr wrap="square" rtlCol="0">
            <a:spAutoFit/>
          </a:bodyPr>
          <a:lstStyle/>
          <a:p>
            <a:r>
              <a:rPr lang="en-US" sz="1200" dirty="0" smtClean="0"/>
              <a:t>50 PV</a:t>
            </a:r>
            <a:endParaRPr lang="en-US" sz="1200" dirty="0"/>
          </a:p>
        </p:txBody>
      </p:sp>
      <p:sp>
        <p:nvSpPr>
          <p:cNvPr id="13" name="TextBox 12"/>
          <p:cNvSpPr txBox="1"/>
          <p:nvPr/>
        </p:nvSpPr>
        <p:spPr>
          <a:xfrm>
            <a:off x="4454671" y="2922298"/>
            <a:ext cx="679621" cy="276999"/>
          </a:xfrm>
          <a:prstGeom prst="rect">
            <a:avLst/>
          </a:prstGeom>
          <a:noFill/>
        </p:spPr>
        <p:txBody>
          <a:bodyPr wrap="square" rtlCol="0">
            <a:spAutoFit/>
          </a:bodyPr>
          <a:lstStyle/>
          <a:p>
            <a:r>
              <a:rPr lang="en-US" sz="1200" dirty="0" smtClean="0"/>
              <a:t>100 PV</a:t>
            </a:r>
            <a:endParaRPr lang="en-US" sz="1200" dirty="0"/>
          </a:p>
        </p:txBody>
      </p:sp>
      <p:sp>
        <p:nvSpPr>
          <p:cNvPr id="14" name="TextBox 13"/>
          <p:cNvSpPr txBox="1"/>
          <p:nvPr/>
        </p:nvSpPr>
        <p:spPr>
          <a:xfrm>
            <a:off x="3066217" y="2922297"/>
            <a:ext cx="647549" cy="276999"/>
          </a:xfrm>
          <a:prstGeom prst="rect">
            <a:avLst/>
          </a:prstGeom>
          <a:noFill/>
        </p:spPr>
        <p:txBody>
          <a:bodyPr wrap="square" rtlCol="0">
            <a:spAutoFit/>
          </a:bodyPr>
          <a:lstStyle/>
          <a:p>
            <a:r>
              <a:rPr lang="en-US" sz="1200" dirty="0" smtClean="0"/>
              <a:t>100 PV</a:t>
            </a:r>
            <a:endParaRPr lang="en-US" sz="1200" dirty="0"/>
          </a:p>
        </p:txBody>
      </p:sp>
      <p:sp>
        <p:nvSpPr>
          <p:cNvPr id="15" name="TextBox 14"/>
          <p:cNvSpPr txBox="1"/>
          <p:nvPr/>
        </p:nvSpPr>
        <p:spPr>
          <a:xfrm>
            <a:off x="6231046" y="2010740"/>
            <a:ext cx="647549" cy="276999"/>
          </a:xfrm>
          <a:prstGeom prst="rect">
            <a:avLst/>
          </a:prstGeom>
          <a:noFill/>
        </p:spPr>
        <p:txBody>
          <a:bodyPr wrap="square" rtlCol="0">
            <a:spAutoFit/>
          </a:bodyPr>
          <a:lstStyle/>
          <a:p>
            <a:r>
              <a:rPr lang="en-US" sz="1200" dirty="0" smtClean="0"/>
              <a:t>100 PV</a:t>
            </a:r>
            <a:endParaRPr lang="en-US" sz="1200" dirty="0"/>
          </a:p>
        </p:txBody>
      </p:sp>
      <p:sp>
        <p:nvSpPr>
          <p:cNvPr id="16" name="TextBox 15"/>
          <p:cNvSpPr txBox="1"/>
          <p:nvPr/>
        </p:nvSpPr>
        <p:spPr>
          <a:xfrm>
            <a:off x="5440832" y="2980315"/>
            <a:ext cx="647549" cy="276999"/>
          </a:xfrm>
          <a:prstGeom prst="rect">
            <a:avLst/>
          </a:prstGeom>
          <a:noFill/>
        </p:spPr>
        <p:txBody>
          <a:bodyPr wrap="square" rtlCol="0">
            <a:spAutoFit/>
          </a:bodyPr>
          <a:lstStyle/>
          <a:p>
            <a:r>
              <a:rPr lang="en-US" sz="1200" dirty="0" smtClean="0"/>
              <a:t>100 PV</a:t>
            </a:r>
            <a:endParaRPr lang="en-US" sz="1200" dirty="0"/>
          </a:p>
        </p:txBody>
      </p:sp>
      <p:sp>
        <p:nvSpPr>
          <p:cNvPr id="17" name="TextBox 16"/>
          <p:cNvSpPr txBox="1"/>
          <p:nvPr/>
        </p:nvSpPr>
        <p:spPr>
          <a:xfrm>
            <a:off x="5502164" y="2199817"/>
            <a:ext cx="1124466" cy="369332"/>
          </a:xfrm>
          <a:prstGeom prst="rect">
            <a:avLst/>
          </a:prstGeom>
          <a:noFill/>
        </p:spPr>
        <p:txBody>
          <a:bodyPr wrap="square" rtlCol="0">
            <a:spAutoFit/>
          </a:bodyPr>
          <a:lstStyle/>
          <a:p>
            <a:r>
              <a:rPr lang="en-US" dirty="0" smtClean="0"/>
              <a:t>1000 OGV</a:t>
            </a:r>
            <a:endParaRPr lang="en-US" dirty="0"/>
          </a:p>
        </p:txBody>
      </p:sp>
      <p:sp>
        <p:nvSpPr>
          <p:cNvPr id="18" name="TextBox 17"/>
          <p:cNvSpPr txBox="1"/>
          <p:nvPr/>
        </p:nvSpPr>
        <p:spPr>
          <a:xfrm>
            <a:off x="395416" y="3257314"/>
            <a:ext cx="2417867" cy="1200329"/>
          </a:xfrm>
          <a:prstGeom prst="rect">
            <a:avLst/>
          </a:prstGeom>
          <a:noFill/>
        </p:spPr>
        <p:txBody>
          <a:bodyPr wrap="square" rtlCol="0">
            <a:spAutoFit/>
          </a:bodyPr>
          <a:lstStyle/>
          <a:p>
            <a:r>
              <a:rPr lang="en-US" dirty="0" smtClean="0"/>
              <a:t>So rather than having a second 1000 OGV leg, you now have 3 more legs with smaller OGV.</a:t>
            </a:r>
            <a:endParaRPr lang="en-US" dirty="0"/>
          </a:p>
        </p:txBody>
      </p:sp>
      <p:sp>
        <p:nvSpPr>
          <p:cNvPr id="19" name="TextBox 18"/>
          <p:cNvSpPr txBox="1"/>
          <p:nvPr/>
        </p:nvSpPr>
        <p:spPr>
          <a:xfrm>
            <a:off x="3542330" y="4307990"/>
            <a:ext cx="700216" cy="369332"/>
          </a:xfrm>
          <a:prstGeom prst="rect">
            <a:avLst/>
          </a:prstGeom>
          <a:noFill/>
        </p:spPr>
        <p:txBody>
          <a:bodyPr wrap="square" rtlCol="0">
            <a:spAutoFit/>
          </a:bodyPr>
          <a:lstStyle/>
          <a:p>
            <a:r>
              <a:rPr lang="en-US" dirty="0" smtClean="0"/>
              <a:t>Leg 1</a:t>
            </a:r>
            <a:endParaRPr lang="en-US" dirty="0"/>
          </a:p>
        </p:txBody>
      </p:sp>
      <p:sp>
        <p:nvSpPr>
          <p:cNvPr id="20" name="TextBox 19"/>
          <p:cNvSpPr txBox="1"/>
          <p:nvPr/>
        </p:nvSpPr>
        <p:spPr>
          <a:xfrm>
            <a:off x="4819254" y="4307990"/>
            <a:ext cx="700216" cy="369332"/>
          </a:xfrm>
          <a:prstGeom prst="rect">
            <a:avLst/>
          </a:prstGeom>
          <a:noFill/>
        </p:spPr>
        <p:txBody>
          <a:bodyPr wrap="square" rtlCol="0">
            <a:spAutoFit/>
          </a:bodyPr>
          <a:lstStyle/>
          <a:p>
            <a:r>
              <a:rPr lang="en-US" dirty="0" smtClean="0"/>
              <a:t>Leg 2</a:t>
            </a:r>
            <a:endParaRPr lang="en-US" dirty="0"/>
          </a:p>
        </p:txBody>
      </p:sp>
      <p:sp>
        <p:nvSpPr>
          <p:cNvPr id="21" name="TextBox 20"/>
          <p:cNvSpPr txBox="1"/>
          <p:nvPr/>
        </p:nvSpPr>
        <p:spPr>
          <a:xfrm>
            <a:off x="6096178" y="4307990"/>
            <a:ext cx="700216" cy="369332"/>
          </a:xfrm>
          <a:prstGeom prst="rect">
            <a:avLst/>
          </a:prstGeom>
          <a:noFill/>
        </p:spPr>
        <p:txBody>
          <a:bodyPr wrap="square" rtlCol="0">
            <a:spAutoFit/>
          </a:bodyPr>
          <a:lstStyle/>
          <a:p>
            <a:r>
              <a:rPr lang="en-US" dirty="0" smtClean="0"/>
              <a:t>Leg 3</a:t>
            </a:r>
            <a:endParaRPr lang="en-US" dirty="0"/>
          </a:p>
        </p:txBody>
      </p:sp>
      <p:sp>
        <p:nvSpPr>
          <p:cNvPr id="22" name="TextBox 21"/>
          <p:cNvSpPr txBox="1"/>
          <p:nvPr/>
        </p:nvSpPr>
        <p:spPr>
          <a:xfrm>
            <a:off x="6866328" y="3132224"/>
            <a:ext cx="700216" cy="369332"/>
          </a:xfrm>
          <a:prstGeom prst="rect">
            <a:avLst/>
          </a:prstGeom>
          <a:noFill/>
        </p:spPr>
        <p:txBody>
          <a:bodyPr wrap="square" rtlCol="0">
            <a:spAutoFit/>
          </a:bodyPr>
          <a:lstStyle/>
          <a:p>
            <a:r>
              <a:rPr lang="en-US" dirty="0" smtClean="0"/>
              <a:t>Leg 4</a:t>
            </a:r>
            <a:endParaRPr lang="en-US" dirty="0"/>
          </a:p>
        </p:txBody>
      </p:sp>
    </p:spTree>
    <p:extLst>
      <p:ext uri="{BB962C8B-B14F-4D97-AF65-F5344CB8AC3E}">
        <p14:creationId xmlns:p14="http://schemas.microsoft.com/office/powerpoint/2010/main" val="319954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05150"/>
                </a:solidFill>
                <a:latin typeface="Avenir Heavy"/>
                <a:cs typeface="Avenir Heavy"/>
              </a:rPr>
              <a:t>Generations</a:t>
            </a:r>
            <a:endParaRPr lang="en-US" dirty="0">
              <a:solidFill>
                <a:srgbClr val="505150"/>
              </a:solidFill>
              <a:latin typeface="Avenir Heavy"/>
              <a:cs typeface="Avenir Heavy"/>
            </a:endParaRPr>
          </a:p>
        </p:txBody>
      </p:sp>
      <p:sp>
        <p:nvSpPr>
          <p:cNvPr id="4" name="TextBox 3"/>
          <p:cNvSpPr txBox="1"/>
          <p:nvPr/>
        </p:nvSpPr>
        <p:spPr>
          <a:xfrm>
            <a:off x="1219198" y="3389868"/>
            <a:ext cx="6705599" cy="646331"/>
          </a:xfrm>
          <a:prstGeom prst="rect">
            <a:avLst/>
          </a:prstGeom>
          <a:noFill/>
        </p:spPr>
        <p:txBody>
          <a:bodyPr wrap="square" rtlCol="0">
            <a:spAutoFit/>
          </a:bodyPr>
          <a:lstStyle/>
          <a:p>
            <a:r>
              <a:rPr lang="en-US" dirty="0" smtClean="0"/>
              <a:t>Generation-  A generation is defined as a Silver down to but not including the next Silver or above.  </a:t>
            </a:r>
            <a:endParaRPr lang="en-US" dirty="0"/>
          </a:p>
        </p:txBody>
      </p:sp>
      <p:sp>
        <p:nvSpPr>
          <p:cNvPr id="3" name="Rectangle 2"/>
          <p:cNvSpPr/>
          <p:nvPr/>
        </p:nvSpPr>
        <p:spPr>
          <a:xfrm>
            <a:off x="2016416" y="4036199"/>
            <a:ext cx="5111165" cy="1862048"/>
          </a:xfrm>
          <a:prstGeom prst="rect">
            <a:avLst/>
          </a:prstGeom>
          <a:noFill/>
        </p:spPr>
        <p:txBody>
          <a:bodyPr wrap="square" lIns="91440" tIns="45720" rIns="91440" bIns="45720">
            <a:spAutoFit/>
          </a:bodyPr>
          <a:lstStyle/>
          <a:p>
            <a:pPr algn="ctr"/>
            <a:r>
              <a:rPr lang="en-US" sz="9600" b="1" dirty="0" smtClean="0">
                <a:ln w="9525">
                  <a:solidFill>
                    <a:schemeClr val="bg1"/>
                  </a:solidFill>
                  <a:prstDash val="solid"/>
                </a:ln>
                <a:effectLst>
                  <a:outerShdw blurRad="12700" dist="38100" dir="2700000" algn="tl" rotWithShape="0">
                    <a:schemeClr val="bg1">
                      <a:lumMod val="50000"/>
                    </a:schemeClr>
                  </a:outerShdw>
                </a:effectLst>
              </a:rPr>
              <a:t>What</a:t>
            </a:r>
            <a:r>
              <a:rPr lang="en-US" sz="11500" b="1" dirty="0" smtClean="0">
                <a:ln w="9525">
                  <a:solidFill>
                    <a:schemeClr val="bg1"/>
                  </a:solidFill>
                  <a:prstDash val="solid"/>
                </a:ln>
                <a:effectLst>
                  <a:outerShdw blurRad="12700" dist="38100" dir="2700000" algn="tl" rotWithShape="0">
                    <a:schemeClr val="bg1">
                      <a:lumMod val="50000"/>
                    </a:schemeClr>
                  </a:outerShdw>
                </a:effectLst>
              </a:rPr>
              <a:t>???</a:t>
            </a:r>
            <a:endParaRPr lang="en-US" sz="115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65" name="Picture 64"/>
          <p:cNvPicPr>
            <a:picLocks noChangeAspect="1"/>
          </p:cNvPicPr>
          <p:nvPr/>
        </p:nvPicPr>
        <p:blipFill>
          <a:blip r:embed="rId3"/>
          <a:stretch>
            <a:fillRect/>
          </a:stretch>
        </p:blipFill>
        <p:spPr>
          <a:xfrm>
            <a:off x="0" y="1409814"/>
            <a:ext cx="9144000" cy="1467834"/>
          </a:xfrm>
          <a:prstGeom prst="rect">
            <a:avLst/>
          </a:prstGeom>
        </p:spPr>
      </p:pic>
    </p:spTree>
    <p:extLst>
      <p:ext uri="{BB962C8B-B14F-4D97-AF65-F5344CB8AC3E}">
        <p14:creationId xmlns:p14="http://schemas.microsoft.com/office/powerpoint/2010/main" val="380966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4841" y="130466"/>
            <a:ext cx="4650811" cy="461665"/>
          </a:xfrm>
          <a:prstGeom prst="rect">
            <a:avLst/>
          </a:prstGeom>
          <a:noFill/>
        </p:spPr>
        <p:txBody>
          <a:bodyPr wrap="square" rtlCol="0">
            <a:spAutoFit/>
          </a:bodyPr>
          <a:lstStyle/>
          <a:p>
            <a:r>
              <a:rPr lang="en-US" sz="2400" dirty="0" smtClean="0"/>
              <a:t>Let’s look at what that really means.</a:t>
            </a:r>
            <a:endParaRPr lang="en-US" sz="2400" dirty="0"/>
          </a:p>
        </p:txBody>
      </p:sp>
      <p:sp>
        <p:nvSpPr>
          <p:cNvPr id="5" name="Flowchart: Connector 4"/>
          <p:cNvSpPr/>
          <p:nvPr/>
        </p:nvSpPr>
        <p:spPr>
          <a:xfrm>
            <a:off x="4278879" y="1623044"/>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 name="Straight Connector 5"/>
          <p:cNvCxnSpPr>
            <a:endCxn id="10" idx="0"/>
          </p:cNvCxnSpPr>
          <p:nvPr/>
        </p:nvCxnSpPr>
        <p:spPr>
          <a:xfrm>
            <a:off x="4502384" y="2059244"/>
            <a:ext cx="3728" cy="407377"/>
          </a:xfrm>
          <a:prstGeom prst="line">
            <a:avLst/>
          </a:prstGeom>
        </p:spPr>
        <p:style>
          <a:lnRef idx="2">
            <a:schemeClr val="accent1"/>
          </a:lnRef>
          <a:fillRef idx="1">
            <a:schemeClr val="lt1"/>
          </a:fillRef>
          <a:effectRef idx="0">
            <a:schemeClr val="accent1"/>
          </a:effectRef>
          <a:fontRef idx="minor">
            <a:schemeClr val="dk1"/>
          </a:fontRef>
        </p:style>
      </p:cxnSp>
      <p:cxnSp>
        <p:nvCxnSpPr>
          <p:cNvPr id="7" name="Straight Connector 6"/>
          <p:cNvCxnSpPr/>
          <p:nvPr/>
        </p:nvCxnSpPr>
        <p:spPr>
          <a:xfrm flipV="1">
            <a:off x="964305" y="2389638"/>
            <a:ext cx="7091886" cy="4472"/>
          </a:xfrm>
          <a:prstGeom prst="line">
            <a:avLst/>
          </a:prstGeom>
        </p:spPr>
        <p:style>
          <a:lnRef idx="2">
            <a:schemeClr val="accent1"/>
          </a:lnRef>
          <a:fillRef idx="1">
            <a:schemeClr val="lt1"/>
          </a:fillRef>
          <a:effectRef idx="0">
            <a:schemeClr val="accent1"/>
          </a:effectRef>
          <a:fontRef idx="minor">
            <a:schemeClr val="dk1"/>
          </a:fontRef>
        </p:style>
      </p:cxnSp>
      <p:sp>
        <p:nvSpPr>
          <p:cNvPr id="8" name="Flowchart: Connector 7"/>
          <p:cNvSpPr/>
          <p:nvPr/>
        </p:nvSpPr>
        <p:spPr>
          <a:xfrm>
            <a:off x="2472331" y="2471093"/>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Straight Connector 8"/>
          <p:cNvCxnSpPr/>
          <p:nvPr/>
        </p:nvCxnSpPr>
        <p:spPr>
          <a:xfrm>
            <a:off x="2703700" y="2389638"/>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0" name="Flowchart: Connector 9"/>
          <p:cNvSpPr/>
          <p:nvPr/>
        </p:nvSpPr>
        <p:spPr>
          <a:xfrm>
            <a:off x="4274743" y="246662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Flowchart: Connector 10"/>
          <p:cNvSpPr/>
          <p:nvPr/>
        </p:nvSpPr>
        <p:spPr>
          <a:xfrm>
            <a:off x="1816619" y="321537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2" name="Straight Connector 11"/>
          <p:cNvCxnSpPr/>
          <p:nvPr/>
        </p:nvCxnSpPr>
        <p:spPr>
          <a:xfrm>
            <a:off x="2047988" y="3133917"/>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3" name="Flowchart: Connector 12"/>
          <p:cNvSpPr/>
          <p:nvPr/>
        </p:nvSpPr>
        <p:spPr>
          <a:xfrm>
            <a:off x="3121626" y="3219844"/>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4" name="Straight Connector 13"/>
          <p:cNvCxnSpPr/>
          <p:nvPr/>
        </p:nvCxnSpPr>
        <p:spPr>
          <a:xfrm>
            <a:off x="3352995" y="3138389"/>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5" name="Flowchart: Connector 14"/>
          <p:cNvSpPr/>
          <p:nvPr/>
        </p:nvSpPr>
        <p:spPr>
          <a:xfrm>
            <a:off x="3812006" y="31993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Connector 15"/>
          <p:cNvCxnSpPr/>
          <p:nvPr/>
        </p:nvCxnSpPr>
        <p:spPr>
          <a:xfrm>
            <a:off x="4043375" y="3117923"/>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7" name="Flowchart: Connector 16"/>
          <p:cNvSpPr/>
          <p:nvPr/>
        </p:nvSpPr>
        <p:spPr>
          <a:xfrm>
            <a:off x="4737480" y="3210900"/>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8" name="Straight Connector 17"/>
          <p:cNvCxnSpPr/>
          <p:nvPr/>
        </p:nvCxnSpPr>
        <p:spPr>
          <a:xfrm>
            <a:off x="4968849" y="3129445"/>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19" name="Straight Connector 18"/>
          <p:cNvCxnSpPr/>
          <p:nvPr/>
        </p:nvCxnSpPr>
        <p:spPr>
          <a:xfrm>
            <a:off x="2047988" y="3138389"/>
            <a:ext cx="1305007" cy="0"/>
          </a:xfrm>
          <a:prstGeom prst="line">
            <a:avLst/>
          </a:prstGeom>
        </p:spPr>
        <p:style>
          <a:lnRef idx="2">
            <a:schemeClr val="accent1"/>
          </a:lnRef>
          <a:fillRef idx="1">
            <a:schemeClr val="lt1"/>
          </a:fillRef>
          <a:effectRef idx="0">
            <a:schemeClr val="accent1"/>
          </a:effectRef>
          <a:fontRef idx="minor">
            <a:schemeClr val="dk1"/>
          </a:fontRef>
        </p:style>
      </p:cxnSp>
      <p:cxnSp>
        <p:nvCxnSpPr>
          <p:cNvPr id="20" name="Straight Connector 19"/>
          <p:cNvCxnSpPr/>
          <p:nvPr/>
        </p:nvCxnSpPr>
        <p:spPr>
          <a:xfrm>
            <a:off x="4043375" y="3117923"/>
            <a:ext cx="925474" cy="0"/>
          </a:xfrm>
          <a:prstGeom prst="line">
            <a:avLst/>
          </a:prstGeom>
        </p:spPr>
        <p:style>
          <a:lnRef idx="2">
            <a:schemeClr val="accent1"/>
          </a:lnRef>
          <a:fillRef idx="1">
            <a:schemeClr val="lt1"/>
          </a:fillRef>
          <a:effectRef idx="0">
            <a:schemeClr val="accent1"/>
          </a:effectRef>
          <a:fontRef idx="minor">
            <a:schemeClr val="dk1"/>
          </a:fontRef>
        </p:style>
      </p:cxnSp>
      <p:cxnSp>
        <p:nvCxnSpPr>
          <p:cNvPr id="21" name="Straight Connector 20"/>
          <p:cNvCxnSpPr>
            <a:stCxn id="8" idx="4"/>
          </p:cNvCxnSpPr>
          <p:nvPr/>
        </p:nvCxnSpPr>
        <p:spPr>
          <a:xfrm>
            <a:off x="2703700" y="2907565"/>
            <a:ext cx="0" cy="226352"/>
          </a:xfrm>
          <a:prstGeom prst="line">
            <a:avLst/>
          </a:prstGeom>
        </p:spPr>
        <p:style>
          <a:lnRef idx="2">
            <a:schemeClr val="accent1"/>
          </a:lnRef>
          <a:fillRef idx="1">
            <a:schemeClr val="lt1"/>
          </a:fillRef>
          <a:effectRef idx="0">
            <a:schemeClr val="accent1"/>
          </a:effectRef>
          <a:fontRef idx="minor">
            <a:schemeClr val="dk1"/>
          </a:fontRef>
        </p:style>
      </p:cxnSp>
      <p:cxnSp>
        <p:nvCxnSpPr>
          <p:cNvPr id="22" name="Straight Connector 21"/>
          <p:cNvCxnSpPr>
            <a:stCxn id="10" idx="4"/>
          </p:cNvCxnSpPr>
          <p:nvPr/>
        </p:nvCxnSpPr>
        <p:spPr>
          <a:xfrm>
            <a:off x="4506112" y="2903093"/>
            <a:ext cx="0" cy="214830"/>
          </a:xfrm>
          <a:prstGeom prst="line">
            <a:avLst/>
          </a:prstGeom>
        </p:spPr>
        <p:style>
          <a:lnRef idx="2">
            <a:schemeClr val="accent1"/>
          </a:lnRef>
          <a:fillRef idx="1">
            <a:schemeClr val="lt1"/>
          </a:fillRef>
          <a:effectRef idx="0">
            <a:schemeClr val="accent1"/>
          </a:effectRef>
          <a:fontRef idx="minor">
            <a:schemeClr val="dk1"/>
          </a:fontRef>
        </p:style>
      </p:cxnSp>
      <p:sp>
        <p:nvSpPr>
          <p:cNvPr id="23" name="Flowchart: Connector 22"/>
          <p:cNvSpPr/>
          <p:nvPr/>
        </p:nvSpPr>
        <p:spPr>
          <a:xfrm>
            <a:off x="6077153" y="2475565"/>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4" name="Straight Connector 23"/>
          <p:cNvCxnSpPr/>
          <p:nvPr/>
        </p:nvCxnSpPr>
        <p:spPr>
          <a:xfrm>
            <a:off x="6308522" y="2394110"/>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25" name="Flowchart: Connector 24"/>
          <p:cNvSpPr/>
          <p:nvPr/>
        </p:nvSpPr>
        <p:spPr>
          <a:xfrm>
            <a:off x="5462259" y="368264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6" name="Straight Connector 25"/>
          <p:cNvCxnSpPr/>
          <p:nvPr/>
        </p:nvCxnSpPr>
        <p:spPr>
          <a:xfrm>
            <a:off x="5693628" y="3601187"/>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27" name="Flowchart: Connector 26"/>
          <p:cNvSpPr/>
          <p:nvPr/>
        </p:nvSpPr>
        <p:spPr>
          <a:xfrm>
            <a:off x="6739353" y="3678240"/>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8" name="Straight Connector 27"/>
          <p:cNvCxnSpPr/>
          <p:nvPr/>
        </p:nvCxnSpPr>
        <p:spPr>
          <a:xfrm>
            <a:off x="6974450" y="3596785"/>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29" name="Straight Connector 28"/>
          <p:cNvCxnSpPr/>
          <p:nvPr/>
        </p:nvCxnSpPr>
        <p:spPr>
          <a:xfrm flipV="1">
            <a:off x="5693628" y="3596537"/>
            <a:ext cx="1280822" cy="4650"/>
          </a:xfrm>
          <a:prstGeom prst="line">
            <a:avLst/>
          </a:prstGeom>
        </p:spPr>
        <p:style>
          <a:lnRef idx="2">
            <a:schemeClr val="accent1"/>
          </a:lnRef>
          <a:fillRef idx="1">
            <a:schemeClr val="lt1"/>
          </a:fillRef>
          <a:effectRef idx="0">
            <a:schemeClr val="accent1"/>
          </a:effectRef>
          <a:fontRef idx="minor">
            <a:schemeClr val="dk1"/>
          </a:fontRef>
        </p:style>
      </p:cxnSp>
      <p:cxnSp>
        <p:nvCxnSpPr>
          <p:cNvPr id="30" name="Straight Connector 29"/>
          <p:cNvCxnSpPr>
            <a:endCxn id="33" idx="0"/>
          </p:cNvCxnSpPr>
          <p:nvPr/>
        </p:nvCxnSpPr>
        <p:spPr>
          <a:xfrm>
            <a:off x="6335903" y="3395301"/>
            <a:ext cx="0" cy="287341"/>
          </a:xfrm>
          <a:prstGeom prst="line">
            <a:avLst/>
          </a:prstGeom>
        </p:spPr>
        <p:style>
          <a:lnRef idx="2">
            <a:schemeClr val="accent1"/>
          </a:lnRef>
          <a:fillRef idx="1">
            <a:schemeClr val="lt1"/>
          </a:fillRef>
          <a:effectRef idx="0">
            <a:schemeClr val="accent1"/>
          </a:effectRef>
          <a:fontRef idx="minor">
            <a:schemeClr val="dk1"/>
          </a:fontRef>
        </p:style>
      </p:cxnSp>
      <p:sp>
        <p:nvSpPr>
          <p:cNvPr id="31" name="Flowchart: Connector 30"/>
          <p:cNvSpPr/>
          <p:nvPr/>
        </p:nvSpPr>
        <p:spPr>
          <a:xfrm>
            <a:off x="7824823" y="246662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2" name="Straight Connector 31"/>
          <p:cNvCxnSpPr/>
          <p:nvPr/>
        </p:nvCxnSpPr>
        <p:spPr>
          <a:xfrm>
            <a:off x="8056192" y="2376222"/>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33" name="Flowchart: Connector 32"/>
          <p:cNvSpPr/>
          <p:nvPr/>
        </p:nvSpPr>
        <p:spPr>
          <a:xfrm>
            <a:off x="6104534" y="368264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Flowchart: Connector 33"/>
          <p:cNvSpPr/>
          <p:nvPr/>
        </p:nvSpPr>
        <p:spPr>
          <a:xfrm>
            <a:off x="732936" y="246662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5" name="Straight Connector 34"/>
          <p:cNvCxnSpPr/>
          <p:nvPr/>
        </p:nvCxnSpPr>
        <p:spPr>
          <a:xfrm>
            <a:off x="964305" y="2385166"/>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36" name="Flowchart: Connector 35"/>
          <p:cNvSpPr/>
          <p:nvPr/>
        </p:nvSpPr>
        <p:spPr>
          <a:xfrm>
            <a:off x="2476059" y="321537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7" name="Straight Connector 36"/>
          <p:cNvCxnSpPr/>
          <p:nvPr/>
        </p:nvCxnSpPr>
        <p:spPr>
          <a:xfrm>
            <a:off x="2707428" y="3133916"/>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38" name="Flowchart: Connector 37"/>
          <p:cNvSpPr/>
          <p:nvPr/>
        </p:nvSpPr>
        <p:spPr>
          <a:xfrm>
            <a:off x="370953" y="322530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9" name="Straight Connector 38"/>
          <p:cNvCxnSpPr/>
          <p:nvPr/>
        </p:nvCxnSpPr>
        <p:spPr>
          <a:xfrm>
            <a:off x="615046" y="3132325"/>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40" name="Flowchart: Connector 39"/>
          <p:cNvSpPr/>
          <p:nvPr/>
        </p:nvSpPr>
        <p:spPr>
          <a:xfrm>
            <a:off x="1139847" y="322530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1" name="Straight Connector 40"/>
          <p:cNvCxnSpPr/>
          <p:nvPr/>
        </p:nvCxnSpPr>
        <p:spPr>
          <a:xfrm>
            <a:off x="1371216" y="3143847"/>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42" name="Straight Connector 41"/>
          <p:cNvCxnSpPr/>
          <p:nvPr/>
        </p:nvCxnSpPr>
        <p:spPr>
          <a:xfrm>
            <a:off x="615046" y="3138389"/>
            <a:ext cx="756170" cy="0"/>
          </a:xfrm>
          <a:prstGeom prst="line">
            <a:avLst/>
          </a:prstGeom>
        </p:spPr>
        <p:style>
          <a:lnRef idx="2">
            <a:schemeClr val="accent1"/>
          </a:lnRef>
          <a:fillRef idx="1">
            <a:schemeClr val="lt1"/>
          </a:fillRef>
          <a:effectRef idx="0">
            <a:schemeClr val="accent1"/>
          </a:effectRef>
          <a:fontRef idx="minor">
            <a:schemeClr val="dk1"/>
          </a:fontRef>
        </p:style>
      </p:cxnSp>
      <p:cxnSp>
        <p:nvCxnSpPr>
          <p:cNvPr id="43" name="Straight Connector 42"/>
          <p:cNvCxnSpPr/>
          <p:nvPr/>
        </p:nvCxnSpPr>
        <p:spPr>
          <a:xfrm>
            <a:off x="971402" y="2917495"/>
            <a:ext cx="0" cy="214830"/>
          </a:xfrm>
          <a:prstGeom prst="line">
            <a:avLst/>
          </a:prstGeom>
        </p:spPr>
        <p:style>
          <a:lnRef idx="2">
            <a:schemeClr val="accent1"/>
          </a:lnRef>
          <a:fillRef idx="1">
            <a:schemeClr val="lt1"/>
          </a:fillRef>
          <a:effectRef idx="0">
            <a:schemeClr val="accent1"/>
          </a:effectRef>
          <a:fontRef idx="minor">
            <a:schemeClr val="dk1"/>
          </a:fontRef>
        </p:style>
      </p:cxnSp>
      <p:sp>
        <p:nvSpPr>
          <p:cNvPr id="44" name="Flowchart: Connector 43"/>
          <p:cNvSpPr/>
          <p:nvPr/>
        </p:nvSpPr>
        <p:spPr>
          <a:xfrm>
            <a:off x="7440746" y="322660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5" name="Straight Connector 44"/>
          <p:cNvCxnSpPr/>
          <p:nvPr/>
        </p:nvCxnSpPr>
        <p:spPr>
          <a:xfrm>
            <a:off x="7684839" y="3133630"/>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46" name="Flowchart: Connector 45"/>
          <p:cNvSpPr/>
          <p:nvPr/>
        </p:nvSpPr>
        <p:spPr>
          <a:xfrm>
            <a:off x="8209640" y="322660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7" name="Straight Connector 46"/>
          <p:cNvCxnSpPr/>
          <p:nvPr/>
        </p:nvCxnSpPr>
        <p:spPr>
          <a:xfrm>
            <a:off x="8441009" y="3145152"/>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48" name="Straight Connector 47"/>
          <p:cNvCxnSpPr/>
          <p:nvPr/>
        </p:nvCxnSpPr>
        <p:spPr>
          <a:xfrm>
            <a:off x="7684839" y="3139694"/>
            <a:ext cx="756170" cy="0"/>
          </a:xfrm>
          <a:prstGeom prst="line">
            <a:avLst/>
          </a:prstGeom>
        </p:spPr>
        <p:style>
          <a:lnRef idx="2">
            <a:schemeClr val="accent1"/>
          </a:lnRef>
          <a:fillRef idx="1">
            <a:schemeClr val="lt1"/>
          </a:fillRef>
          <a:effectRef idx="0">
            <a:schemeClr val="accent1"/>
          </a:effectRef>
          <a:fontRef idx="minor">
            <a:schemeClr val="dk1"/>
          </a:fontRef>
        </p:style>
      </p:cxnSp>
      <p:cxnSp>
        <p:nvCxnSpPr>
          <p:cNvPr id="49" name="Straight Connector 48"/>
          <p:cNvCxnSpPr/>
          <p:nvPr/>
        </p:nvCxnSpPr>
        <p:spPr>
          <a:xfrm>
            <a:off x="8041195" y="2918800"/>
            <a:ext cx="0" cy="214830"/>
          </a:xfrm>
          <a:prstGeom prst="line">
            <a:avLst/>
          </a:prstGeom>
        </p:spPr>
        <p:style>
          <a:lnRef idx="2">
            <a:schemeClr val="accent1"/>
          </a:lnRef>
          <a:fillRef idx="1">
            <a:schemeClr val="lt1"/>
          </a:fillRef>
          <a:effectRef idx="0">
            <a:schemeClr val="accent1"/>
          </a:effectRef>
          <a:fontRef idx="minor">
            <a:schemeClr val="dk1"/>
          </a:fontRef>
        </p:style>
      </p:cxnSp>
      <p:cxnSp>
        <p:nvCxnSpPr>
          <p:cNvPr id="50" name="Straight Connector 49"/>
          <p:cNvCxnSpPr/>
          <p:nvPr/>
        </p:nvCxnSpPr>
        <p:spPr>
          <a:xfrm>
            <a:off x="2047988" y="3663079"/>
            <a:ext cx="0" cy="307741"/>
          </a:xfrm>
          <a:prstGeom prst="line">
            <a:avLst/>
          </a:prstGeom>
        </p:spPr>
        <p:style>
          <a:lnRef idx="2">
            <a:schemeClr val="accent1"/>
          </a:lnRef>
          <a:fillRef idx="1">
            <a:schemeClr val="lt1"/>
          </a:fillRef>
          <a:effectRef idx="0">
            <a:schemeClr val="accent1"/>
          </a:effectRef>
          <a:fontRef idx="minor">
            <a:schemeClr val="dk1"/>
          </a:fontRef>
        </p:style>
      </p:cxnSp>
      <p:sp>
        <p:nvSpPr>
          <p:cNvPr id="51" name="Flowchart: Connector 50"/>
          <p:cNvSpPr/>
          <p:nvPr/>
        </p:nvSpPr>
        <p:spPr>
          <a:xfrm>
            <a:off x="1816618" y="39551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2" name="Straight Connector 51"/>
          <p:cNvCxnSpPr/>
          <p:nvPr/>
        </p:nvCxnSpPr>
        <p:spPr>
          <a:xfrm>
            <a:off x="2724763" y="3663079"/>
            <a:ext cx="0" cy="307741"/>
          </a:xfrm>
          <a:prstGeom prst="line">
            <a:avLst/>
          </a:prstGeom>
        </p:spPr>
        <p:style>
          <a:lnRef idx="2">
            <a:schemeClr val="accent1"/>
          </a:lnRef>
          <a:fillRef idx="1">
            <a:schemeClr val="lt1"/>
          </a:fillRef>
          <a:effectRef idx="0">
            <a:schemeClr val="accent1"/>
          </a:effectRef>
          <a:fontRef idx="minor">
            <a:schemeClr val="dk1"/>
          </a:fontRef>
        </p:style>
      </p:cxnSp>
      <p:sp>
        <p:nvSpPr>
          <p:cNvPr id="53" name="Flowchart: Connector 52"/>
          <p:cNvSpPr/>
          <p:nvPr/>
        </p:nvSpPr>
        <p:spPr>
          <a:xfrm>
            <a:off x="2493393" y="39551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4" name="Straight Connector 53"/>
          <p:cNvCxnSpPr/>
          <p:nvPr/>
        </p:nvCxnSpPr>
        <p:spPr>
          <a:xfrm>
            <a:off x="3372878" y="3663079"/>
            <a:ext cx="0" cy="307741"/>
          </a:xfrm>
          <a:prstGeom prst="line">
            <a:avLst/>
          </a:prstGeom>
        </p:spPr>
        <p:style>
          <a:lnRef idx="2">
            <a:schemeClr val="accent1"/>
          </a:lnRef>
          <a:fillRef idx="1">
            <a:schemeClr val="lt1"/>
          </a:fillRef>
          <a:effectRef idx="0">
            <a:schemeClr val="accent1"/>
          </a:effectRef>
          <a:fontRef idx="minor">
            <a:schemeClr val="dk1"/>
          </a:fontRef>
        </p:style>
      </p:cxnSp>
      <p:sp>
        <p:nvSpPr>
          <p:cNvPr id="55" name="Flowchart: Connector 54"/>
          <p:cNvSpPr/>
          <p:nvPr/>
        </p:nvSpPr>
        <p:spPr>
          <a:xfrm>
            <a:off x="3141508" y="39551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8" name="Straight Connector 57"/>
          <p:cNvCxnSpPr>
            <a:stCxn id="27" idx="4"/>
          </p:cNvCxnSpPr>
          <p:nvPr/>
        </p:nvCxnSpPr>
        <p:spPr>
          <a:xfrm>
            <a:off x="6970722" y="4114712"/>
            <a:ext cx="1" cy="342097"/>
          </a:xfrm>
          <a:prstGeom prst="line">
            <a:avLst/>
          </a:prstGeom>
        </p:spPr>
        <p:style>
          <a:lnRef idx="2">
            <a:schemeClr val="accent1"/>
          </a:lnRef>
          <a:fillRef idx="1">
            <a:schemeClr val="lt1"/>
          </a:fillRef>
          <a:effectRef idx="0">
            <a:schemeClr val="accent1"/>
          </a:effectRef>
          <a:fontRef idx="minor">
            <a:schemeClr val="dk1"/>
          </a:fontRef>
        </p:style>
      </p:cxnSp>
      <p:sp>
        <p:nvSpPr>
          <p:cNvPr id="59" name="Flowchart: Connector 58"/>
          <p:cNvSpPr/>
          <p:nvPr/>
        </p:nvSpPr>
        <p:spPr>
          <a:xfrm>
            <a:off x="6739353" y="444116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0" name="Straight Connector 59"/>
          <p:cNvCxnSpPr>
            <a:stCxn id="25" idx="4"/>
          </p:cNvCxnSpPr>
          <p:nvPr/>
        </p:nvCxnSpPr>
        <p:spPr>
          <a:xfrm>
            <a:off x="5693628" y="4119114"/>
            <a:ext cx="1" cy="337695"/>
          </a:xfrm>
          <a:prstGeom prst="line">
            <a:avLst/>
          </a:prstGeom>
        </p:spPr>
        <p:style>
          <a:lnRef idx="2">
            <a:schemeClr val="accent1"/>
          </a:lnRef>
          <a:fillRef idx="1">
            <a:schemeClr val="lt1"/>
          </a:fillRef>
          <a:effectRef idx="0">
            <a:schemeClr val="accent1"/>
          </a:effectRef>
          <a:fontRef idx="minor">
            <a:schemeClr val="dk1"/>
          </a:fontRef>
        </p:style>
      </p:cxnSp>
      <p:sp>
        <p:nvSpPr>
          <p:cNvPr id="61" name="Flowchart: Connector 60"/>
          <p:cNvSpPr/>
          <p:nvPr/>
        </p:nvSpPr>
        <p:spPr>
          <a:xfrm>
            <a:off x="5462259" y="444116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2" name="Flowchart: Connector 61"/>
          <p:cNvSpPr/>
          <p:nvPr/>
        </p:nvSpPr>
        <p:spPr>
          <a:xfrm>
            <a:off x="6094027" y="2990769"/>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3" name="Straight Connector 62"/>
          <p:cNvCxnSpPr/>
          <p:nvPr/>
        </p:nvCxnSpPr>
        <p:spPr>
          <a:xfrm>
            <a:off x="6325396" y="2909314"/>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64" name="TextBox 63"/>
          <p:cNvSpPr txBox="1"/>
          <p:nvPr/>
        </p:nvSpPr>
        <p:spPr>
          <a:xfrm>
            <a:off x="4328160" y="1649831"/>
            <a:ext cx="364174" cy="369332"/>
          </a:xfrm>
          <a:prstGeom prst="rect">
            <a:avLst/>
          </a:prstGeom>
          <a:noFill/>
        </p:spPr>
        <p:txBody>
          <a:bodyPr wrap="square" rtlCol="0">
            <a:spAutoFit/>
          </a:bodyPr>
          <a:lstStyle/>
          <a:p>
            <a:r>
              <a:rPr lang="en-US" dirty="0" smtClean="0"/>
              <a:t>Si</a:t>
            </a:r>
            <a:endParaRPr lang="en-US" dirty="0"/>
          </a:p>
        </p:txBody>
      </p:sp>
      <p:sp>
        <p:nvSpPr>
          <p:cNvPr id="65" name="TextBox 64"/>
          <p:cNvSpPr txBox="1"/>
          <p:nvPr/>
        </p:nvSpPr>
        <p:spPr>
          <a:xfrm>
            <a:off x="6152270" y="3024339"/>
            <a:ext cx="364174" cy="369332"/>
          </a:xfrm>
          <a:prstGeom prst="rect">
            <a:avLst/>
          </a:prstGeom>
          <a:noFill/>
        </p:spPr>
        <p:txBody>
          <a:bodyPr wrap="square" rtlCol="0">
            <a:spAutoFit/>
          </a:bodyPr>
          <a:lstStyle/>
          <a:p>
            <a:r>
              <a:rPr lang="en-US" dirty="0" smtClean="0"/>
              <a:t>Si</a:t>
            </a:r>
            <a:endParaRPr lang="en-US" dirty="0"/>
          </a:p>
        </p:txBody>
      </p:sp>
      <p:sp>
        <p:nvSpPr>
          <p:cNvPr id="66" name="TextBox 65"/>
          <p:cNvSpPr txBox="1"/>
          <p:nvPr/>
        </p:nvSpPr>
        <p:spPr>
          <a:xfrm>
            <a:off x="2535346" y="2499743"/>
            <a:ext cx="364174" cy="369332"/>
          </a:xfrm>
          <a:prstGeom prst="rect">
            <a:avLst/>
          </a:prstGeom>
          <a:noFill/>
        </p:spPr>
        <p:txBody>
          <a:bodyPr wrap="square" rtlCol="0">
            <a:spAutoFit/>
          </a:bodyPr>
          <a:lstStyle/>
          <a:p>
            <a:r>
              <a:rPr lang="en-US" dirty="0" smtClean="0"/>
              <a:t>Si</a:t>
            </a:r>
            <a:endParaRPr lang="en-US" dirty="0"/>
          </a:p>
        </p:txBody>
      </p:sp>
      <p:sp>
        <p:nvSpPr>
          <p:cNvPr id="2" name="TextBox 1"/>
          <p:cNvSpPr txBox="1"/>
          <p:nvPr/>
        </p:nvSpPr>
        <p:spPr>
          <a:xfrm>
            <a:off x="3021874" y="598894"/>
            <a:ext cx="3130396" cy="369332"/>
          </a:xfrm>
          <a:prstGeom prst="rect">
            <a:avLst/>
          </a:prstGeom>
          <a:noFill/>
        </p:spPr>
        <p:txBody>
          <a:bodyPr wrap="square" rtlCol="0">
            <a:spAutoFit/>
          </a:bodyPr>
          <a:lstStyle/>
          <a:p>
            <a:r>
              <a:rPr lang="en-US" dirty="0" smtClean="0"/>
              <a:t>In this example you are a Silver.</a:t>
            </a:r>
            <a:endParaRPr lang="en-US" dirty="0"/>
          </a:p>
        </p:txBody>
      </p:sp>
      <p:sp>
        <p:nvSpPr>
          <p:cNvPr id="3" name="TextBox 2"/>
          <p:cNvSpPr txBox="1"/>
          <p:nvPr/>
        </p:nvSpPr>
        <p:spPr>
          <a:xfrm>
            <a:off x="2778208" y="952856"/>
            <a:ext cx="3617727" cy="369332"/>
          </a:xfrm>
          <a:prstGeom prst="rect">
            <a:avLst/>
          </a:prstGeom>
          <a:noFill/>
        </p:spPr>
        <p:txBody>
          <a:bodyPr wrap="square" rtlCol="0">
            <a:spAutoFit/>
          </a:bodyPr>
          <a:lstStyle/>
          <a:p>
            <a:r>
              <a:rPr lang="en-US" dirty="0" smtClean="0"/>
              <a:t>And you have two Silvers under you.</a:t>
            </a:r>
            <a:endParaRPr lang="en-US" dirty="0"/>
          </a:p>
        </p:txBody>
      </p:sp>
    </p:spTree>
    <p:extLst>
      <p:ext uri="{BB962C8B-B14F-4D97-AF65-F5344CB8AC3E}">
        <p14:creationId xmlns:p14="http://schemas.microsoft.com/office/powerpoint/2010/main" val="325144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4"/>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6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1"/>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63"/>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26" presetClass="emph" presetSubtype="0" fill="hold" grpId="1" nodeType="clickEffect">
                                  <p:stCondLst>
                                    <p:cond delay="0"/>
                                  </p:stCondLst>
                                  <p:childTnLst>
                                    <p:animEffect transition="out" filter="fade">
                                      <p:cBhvr>
                                        <p:cTn id="128" dur="1000" tmFilter="0, 0; .2, .5; .8, .5; 1, 0"/>
                                        <p:tgtEl>
                                          <p:spTgt spid="5"/>
                                        </p:tgtEl>
                                      </p:cBhvr>
                                    </p:animEffect>
                                    <p:animScale>
                                      <p:cBhvr>
                                        <p:cTn id="129" dur="500" autoRev="1" fill="hold"/>
                                        <p:tgtEl>
                                          <p:spTgt spid="5"/>
                                        </p:tgtEl>
                                      </p:cBhvr>
                                      <p:by x="105000" y="105000"/>
                                    </p:animScale>
                                  </p:childTnLst>
                                </p:cTn>
                              </p:par>
                              <p:par>
                                <p:cTn id="130" presetID="26" presetClass="emph" presetSubtype="0" fill="hold" grpId="1" nodeType="withEffect">
                                  <p:stCondLst>
                                    <p:cond delay="0"/>
                                  </p:stCondLst>
                                  <p:childTnLst>
                                    <p:animEffect transition="out" filter="fade">
                                      <p:cBhvr>
                                        <p:cTn id="131" dur="1000" tmFilter="0, 0; .2, .5; .8, .5; 1, 0"/>
                                        <p:tgtEl>
                                          <p:spTgt spid="64"/>
                                        </p:tgtEl>
                                      </p:cBhvr>
                                    </p:animEffect>
                                    <p:animScale>
                                      <p:cBhvr>
                                        <p:cTn id="132" dur="500" autoRev="1" fill="hold"/>
                                        <p:tgtEl>
                                          <p:spTgt spid="64"/>
                                        </p:tgtEl>
                                      </p:cBhvr>
                                      <p:by x="105000" y="105000"/>
                                    </p:animScale>
                                  </p:childTnLst>
                                </p:cTn>
                              </p:par>
                              <p:par>
                                <p:cTn id="133" presetID="1" presetClass="entr" presetSubtype="0" fill="hold" grpId="0" nodeType="withEffect">
                                  <p:stCondLst>
                                    <p:cond delay="0"/>
                                  </p:stCondLst>
                                  <p:childTnLst>
                                    <p:set>
                                      <p:cBhvr>
                                        <p:cTn id="134" dur="1" fill="hold">
                                          <p:stCondLst>
                                            <p:cond delay="0"/>
                                          </p:stCondLst>
                                        </p:cTn>
                                        <p:tgtEl>
                                          <p:spTgt spid="2"/>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grpId="1" nodeType="clickEffect">
                                  <p:stCondLst>
                                    <p:cond delay="0"/>
                                  </p:stCondLst>
                                  <p:childTnLst>
                                    <p:animEffect transition="out" filter="fade">
                                      <p:cBhvr>
                                        <p:cTn id="138" dur="1000" tmFilter="0, 0; .2, .5; .8, .5; 1, 0"/>
                                        <p:tgtEl>
                                          <p:spTgt spid="62"/>
                                        </p:tgtEl>
                                      </p:cBhvr>
                                    </p:animEffect>
                                    <p:animScale>
                                      <p:cBhvr>
                                        <p:cTn id="139" dur="500" autoRev="1" fill="hold"/>
                                        <p:tgtEl>
                                          <p:spTgt spid="62"/>
                                        </p:tgtEl>
                                      </p:cBhvr>
                                      <p:by x="105000" y="105000"/>
                                    </p:animScale>
                                  </p:childTnLst>
                                </p:cTn>
                              </p:par>
                              <p:par>
                                <p:cTn id="140" presetID="26" presetClass="emph" presetSubtype="0" fill="hold" grpId="1" nodeType="withEffect">
                                  <p:stCondLst>
                                    <p:cond delay="0"/>
                                  </p:stCondLst>
                                  <p:childTnLst>
                                    <p:animEffect transition="out" filter="fade">
                                      <p:cBhvr>
                                        <p:cTn id="141" dur="1000" tmFilter="0, 0; .2, .5; .8, .5; 1, 0"/>
                                        <p:tgtEl>
                                          <p:spTgt spid="65"/>
                                        </p:tgtEl>
                                      </p:cBhvr>
                                    </p:animEffect>
                                    <p:animScale>
                                      <p:cBhvr>
                                        <p:cTn id="142" dur="500" autoRev="1" fill="hold"/>
                                        <p:tgtEl>
                                          <p:spTgt spid="65"/>
                                        </p:tgtEl>
                                      </p:cBhvr>
                                      <p:by x="105000" y="105000"/>
                                    </p:animScale>
                                  </p:childTnLst>
                                </p:cTn>
                              </p:par>
                              <p:par>
                                <p:cTn id="143" presetID="26" presetClass="emph" presetSubtype="0" fill="hold" grpId="1" nodeType="withEffect">
                                  <p:stCondLst>
                                    <p:cond delay="0"/>
                                  </p:stCondLst>
                                  <p:childTnLst>
                                    <p:animEffect transition="out" filter="fade">
                                      <p:cBhvr>
                                        <p:cTn id="144" dur="1000" tmFilter="0, 0; .2, .5; .8, .5; 1, 0"/>
                                        <p:tgtEl>
                                          <p:spTgt spid="8"/>
                                        </p:tgtEl>
                                      </p:cBhvr>
                                    </p:animEffect>
                                    <p:animScale>
                                      <p:cBhvr>
                                        <p:cTn id="145" dur="500" autoRev="1" fill="hold"/>
                                        <p:tgtEl>
                                          <p:spTgt spid="8"/>
                                        </p:tgtEl>
                                      </p:cBhvr>
                                      <p:by x="105000" y="105000"/>
                                    </p:animScale>
                                  </p:childTnLst>
                                </p:cTn>
                              </p:par>
                              <p:par>
                                <p:cTn id="146" presetID="26" presetClass="emph" presetSubtype="0" fill="hold" grpId="1" nodeType="withEffect">
                                  <p:stCondLst>
                                    <p:cond delay="0"/>
                                  </p:stCondLst>
                                  <p:childTnLst>
                                    <p:animEffect transition="out" filter="fade">
                                      <p:cBhvr>
                                        <p:cTn id="147" dur="1000" tmFilter="0, 0; .2, .5; .8, .5; 1, 0"/>
                                        <p:tgtEl>
                                          <p:spTgt spid="66"/>
                                        </p:tgtEl>
                                      </p:cBhvr>
                                    </p:animEffect>
                                    <p:animScale>
                                      <p:cBhvr>
                                        <p:cTn id="148" dur="500" autoRev="1" fill="hold"/>
                                        <p:tgtEl>
                                          <p:spTgt spid="66"/>
                                        </p:tgtEl>
                                      </p:cBhvr>
                                      <p:by x="105000" y="105000"/>
                                    </p:animScale>
                                  </p:childTnLst>
                                </p:cTn>
                              </p:par>
                              <p:par>
                                <p:cTn id="149" presetID="1" presetClass="entr" presetSubtype="0" fill="hold" grpId="0" nodeType="withEffect">
                                  <p:stCondLst>
                                    <p:cond delay="0"/>
                                  </p:stCondLst>
                                  <p:childTnLst>
                                    <p:set>
                                      <p:cBhvr>
                                        <p:cTn id="1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10" grpId="0" animBg="1"/>
      <p:bldP spid="11" grpId="0" animBg="1"/>
      <p:bldP spid="13" grpId="0" animBg="1"/>
      <p:bldP spid="15" grpId="0" animBg="1"/>
      <p:bldP spid="17" grpId="0" animBg="1"/>
      <p:bldP spid="23" grpId="0" animBg="1"/>
      <p:bldP spid="25" grpId="0" animBg="1"/>
      <p:bldP spid="27" grpId="0" animBg="1"/>
      <p:bldP spid="31" grpId="0" animBg="1"/>
      <p:bldP spid="33" grpId="0" animBg="1"/>
      <p:bldP spid="34" grpId="0" animBg="1"/>
      <p:bldP spid="36" grpId="0" animBg="1"/>
      <p:bldP spid="38" grpId="0" animBg="1"/>
      <p:bldP spid="40" grpId="0" animBg="1"/>
      <p:bldP spid="44" grpId="0" animBg="1"/>
      <p:bldP spid="46" grpId="0" animBg="1"/>
      <p:bldP spid="51" grpId="0" animBg="1"/>
      <p:bldP spid="53" grpId="0" animBg="1"/>
      <p:bldP spid="55" grpId="0" animBg="1"/>
      <p:bldP spid="59" grpId="0" animBg="1"/>
      <p:bldP spid="61" grpId="0" animBg="1"/>
      <p:bldP spid="62" grpId="0" animBg="1"/>
      <p:bldP spid="62" grpId="1" animBg="1"/>
      <p:bldP spid="64" grpId="0"/>
      <p:bldP spid="64" grpId="1"/>
      <p:bldP spid="65" grpId="0"/>
      <p:bldP spid="65" grpId="1"/>
      <p:bldP spid="66" grpId="0"/>
      <p:bldP spid="66" grpId="1"/>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5342103" y="2990769"/>
            <a:ext cx="1964652" cy="22626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7" name="Rectangle 56"/>
          <p:cNvSpPr/>
          <p:nvPr/>
        </p:nvSpPr>
        <p:spPr>
          <a:xfrm>
            <a:off x="1759163" y="2459642"/>
            <a:ext cx="1906128" cy="27937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Straight Connector 6"/>
          <p:cNvCxnSpPr/>
          <p:nvPr/>
        </p:nvCxnSpPr>
        <p:spPr>
          <a:xfrm flipV="1">
            <a:off x="964305" y="2389638"/>
            <a:ext cx="7091886" cy="4472"/>
          </a:xfrm>
          <a:prstGeom prst="line">
            <a:avLst/>
          </a:prstGeom>
        </p:spPr>
        <p:style>
          <a:lnRef idx="2">
            <a:schemeClr val="accent1"/>
          </a:lnRef>
          <a:fillRef idx="1">
            <a:schemeClr val="lt1"/>
          </a:fillRef>
          <a:effectRef idx="0">
            <a:schemeClr val="accent1"/>
          </a:effectRef>
          <a:fontRef idx="minor">
            <a:schemeClr val="dk1"/>
          </a:fontRef>
        </p:style>
      </p:cxnSp>
      <p:sp>
        <p:nvSpPr>
          <p:cNvPr id="5" name="Flowchart: Connector 4"/>
          <p:cNvSpPr/>
          <p:nvPr/>
        </p:nvSpPr>
        <p:spPr>
          <a:xfrm>
            <a:off x="4278879" y="1623044"/>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 name="Straight Connector 5"/>
          <p:cNvCxnSpPr>
            <a:endCxn id="10" idx="0"/>
          </p:cNvCxnSpPr>
          <p:nvPr/>
        </p:nvCxnSpPr>
        <p:spPr>
          <a:xfrm>
            <a:off x="4502384" y="2059244"/>
            <a:ext cx="3728" cy="407377"/>
          </a:xfrm>
          <a:prstGeom prst="line">
            <a:avLst/>
          </a:prstGeom>
        </p:spPr>
        <p:style>
          <a:lnRef idx="2">
            <a:schemeClr val="accent1"/>
          </a:lnRef>
          <a:fillRef idx="1">
            <a:schemeClr val="lt1"/>
          </a:fillRef>
          <a:effectRef idx="0">
            <a:schemeClr val="accent1"/>
          </a:effectRef>
          <a:fontRef idx="minor">
            <a:schemeClr val="dk1"/>
          </a:fontRef>
        </p:style>
      </p:cxnSp>
      <p:sp>
        <p:nvSpPr>
          <p:cNvPr id="8" name="Flowchart: Connector 7"/>
          <p:cNvSpPr/>
          <p:nvPr/>
        </p:nvSpPr>
        <p:spPr>
          <a:xfrm>
            <a:off x="2472331" y="2471093"/>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Straight Connector 8"/>
          <p:cNvCxnSpPr/>
          <p:nvPr/>
        </p:nvCxnSpPr>
        <p:spPr>
          <a:xfrm>
            <a:off x="2703700" y="2389638"/>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0" name="Flowchart: Connector 9"/>
          <p:cNvSpPr/>
          <p:nvPr/>
        </p:nvSpPr>
        <p:spPr>
          <a:xfrm>
            <a:off x="4274743" y="246662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Flowchart: Connector 10"/>
          <p:cNvSpPr/>
          <p:nvPr/>
        </p:nvSpPr>
        <p:spPr>
          <a:xfrm>
            <a:off x="1816619" y="321537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2" name="Straight Connector 11"/>
          <p:cNvCxnSpPr/>
          <p:nvPr/>
        </p:nvCxnSpPr>
        <p:spPr>
          <a:xfrm>
            <a:off x="2047988" y="3133917"/>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3" name="Flowchart: Connector 12"/>
          <p:cNvSpPr/>
          <p:nvPr/>
        </p:nvSpPr>
        <p:spPr>
          <a:xfrm>
            <a:off x="3121626" y="3219844"/>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4" name="Straight Connector 13"/>
          <p:cNvCxnSpPr/>
          <p:nvPr/>
        </p:nvCxnSpPr>
        <p:spPr>
          <a:xfrm>
            <a:off x="3352995" y="3138389"/>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5" name="Flowchart: Connector 14"/>
          <p:cNvSpPr/>
          <p:nvPr/>
        </p:nvSpPr>
        <p:spPr>
          <a:xfrm>
            <a:off x="3812006" y="31993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Connector 15"/>
          <p:cNvCxnSpPr/>
          <p:nvPr/>
        </p:nvCxnSpPr>
        <p:spPr>
          <a:xfrm>
            <a:off x="4043375" y="3117923"/>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7" name="Flowchart: Connector 16"/>
          <p:cNvSpPr/>
          <p:nvPr/>
        </p:nvSpPr>
        <p:spPr>
          <a:xfrm>
            <a:off x="4737480" y="3210900"/>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8" name="Straight Connector 17"/>
          <p:cNvCxnSpPr/>
          <p:nvPr/>
        </p:nvCxnSpPr>
        <p:spPr>
          <a:xfrm>
            <a:off x="4968849" y="3129445"/>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19" name="Straight Connector 18"/>
          <p:cNvCxnSpPr/>
          <p:nvPr/>
        </p:nvCxnSpPr>
        <p:spPr>
          <a:xfrm>
            <a:off x="2047988" y="3138389"/>
            <a:ext cx="1305007" cy="0"/>
          </a:xfrm>
          <a:prstGeom prst="line">
            <a:avLst/>
          </a:prstGeom>
        </p:spPr>
        <p:style>
          <a:lnRef idx="2">
            <a:schemeClr val="accent1"/>
          </a:lnRef>
          <a:fillRef idx="1">
            <a:schemeClr val="lt1"/>
          </a:fillRef>
          <a:effectRef idx="0">
            <a:schemeClr val="accent1"/>
          </a:effectRef>
          <a:fontRef idx="minor">
            <a:schemeClr val="dk1"/>
          </a:fontRef>
        </p:style>
      </p:cxnSp>
      <p:cxnSp>
        <p:nvCxnSpPr>
          <p:cNvPr id="20" name="Straight Connector 19"/>
          <p:cNvCxnSpPr/>
          <p:nvPr/>
        </p:nvCxnSpPr>
        <p:spPr>
          <a:xfrm>
            <a:off x="4043375" y="3117923"/>
            <a:ext cx="925474" cy="0"/>
          </a:xfrm>
          <a:prstGeom prst="line">
            <a:avLst/>
          </a:prstGeom>
        </p:spPr>
        <p:style>
          <a:lnRef idx="2">
            <a:schemeClr val="accent1"/>
          </a:lnRef>
          <a:fillRef idx="1">
            <a:schemeClr val="lt1"/>
          </a:fillRef>
          <a:effectRef idx="0">
            <a:schemeClr val="accent1"/>
          </a:effectRef>
          <a:fontRef idx="minor">
            <a:schemeClr val="dk1"/>
          </a:fontRef>
        </p:style>
      </p:cxnSp>
      <p:cxnSp>
        <p:nvCxnSpPr>
          <p:cNvPr id="21" name="Straight Connector 20"/>
          <p:cNvCxnSpPr>
            <a:stCxn id="8" idx="4"/>
          </p:cNvCxnSpPr>
          <p:nvPr/>
        </p:nvCxnSpPr>
        <p:spPr>
          <a:xfrm>
            <a:off x="2703700" y="2907565"/>
            <a:ext cx="0" cy="226352"/>
          </a:xfrm>
          <a:prstGeom prst="line">
            <a:avLst/>
          </a:prstGeom>
        </p:spPr>
        <p:style>
          <a:lnRef idx="2">
            <a:schemeClr val="accent1"/>
          </a:lnRef>
          <a:fillRef idx="1">
            <a:schemeClr val="lt1"/>
          </a:fillRef>
          <a:effectRef idx="0">
            <a:schemeClr val="accent1"/>
          </a:effectRef>
          <a:fontRef idx="minor">
            <a:schemeClr val="dk1"/>
          </a:fontRef>
        </p:style>
      </p:cxnSp>
      <p:cxnSp>
        <p:nvCxnSpPr>
          <p:cNvPr id="22" name="Straight Connector 21"/>
          <p:cNvCxnSpPr>
            <a:stCxn id="10" idx="4"/>
          </p:cNvCxnSpPr>
          <p:nvPr/>
        </p:nvCxnSpPr>
        <p:spPr>
          <a:xfrm>
            <a:off x="4506112" y="2903093"/>
            <a:ext cx="0" cy="214830"/>
          </a:xfrm>
          <a:prstGeom prst="line">
            <a:avLst/>
          </a:prstGeom>
        </p:spPr>
        <p:style>
          <a:lnRef idx="2">
            <a:schemeClr val="accent1"/>
          </a:lnRef>
          <a:fillRef idx="1">
            <a:schemeClr val="lt1"/>
          </a:fillRef>
          <a:effectRef idx="0">
            <a:schemeClr val="accent1"/>
          </a:effectRef>
          <a:fontRef idx="minor">
            <a:schemeClr val="dk1"/>
          </a:fontRef>
        </p:style>
      </p:cxnSp>
      <p:sp>
        <p:nvSpPr>
          <p:cNvPr id="23" name="Flowchart: Connector 22"/>
          <p:cNvSpPr/>
          <p:nvPr/>
        </p:nvSpPr>
        <p:spPr>
          <a:xfrm>
            <a:off x="6077153" y="2475565"/>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4" name="Straight Connector 23"/>
          <p:cNvCxnSpPr/>
          <p:nvPr/>
        </p:nvCxnSpPr>
        <p:spPr>
          <a:xfrm>
            <a:off x="6308522" y="2394110"/>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25" name="Flowchart: Connector 24"/>
          <p:cNvSpPr/>
          <p:nvPr/>
        </p:nvSpPr>
        <p:spPr>
          <a:xfrm>
            <a:off x="5462259" y="368264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6" name="Straight Connector 25"/>
          <p:cNvCxnSpPr/>
          <p:nvPr/>
        </p:nvCxnSpPr>
        <p:spPr>
          <a:xfrm>
            <a:off x="5693628" y="3601187"/>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27" name="Flowchart: Connector 26"/>
          <p:cNvSpPr/>
          <p:nvPr/>
        </p:nvSpPr>
        <p:spPr>
          <a:xfrm>
            <a:off x="6739353" y="3678240"/>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8" name="Straight Connector 27"/>
          <p:cNvCxnSpPr/>
          <p:nvPr/>
        </p:nvCxnSpPr>
        <p:spPr>
          <a:xfrm>
            <a:off x="6974450" y="3596785"/>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29" name="Straight Connector 28"/>
          <p:cNvCxnSpPr/>
          <p:nvPr/>
        </p:nvCxnSpPr>
        <p:spPr>
          <a:xfrm flipV="1">
            <a:off x="5693628" y="3596537"/>
            <a:ext cx="1280822" cy="4650"/>
          </a:xfrm>
          <a:prstGeom prst="line">
            <a:avLst/>
          </a:prstGeom>
        </p:spPr>
        <p:style>
          <a:lnRef idx="2">
            <a:schemeClr val="accent1"/>
          </a:lnRef>
          <a:fillRef idx="1">
            <a:schemeClr val="lt1"/>
          </a:fillRef>
          <a:effectRef idx="0">
            <a:schemeClr val="accent1"/>
          </a:effectRef>
          <a:fontRef idx="minor">
            <a:schemeClr val="dk1"/>
          </a:fontRef>
        </p:style>
      </p:cxnSp>
      <p:cxnSp>
        <p:nvCxnSpPr>
          <p:cNvPr id="30" name="Straight Connector 29"/>
          <p:cNvCxnSpPr>
            <a:endCxn id="33" idx="0"/>
          </p:cNvCxnSpPr>
          <p:nvPr/>
        </p:nvCxnSpPr>
        <p:spPr>
          <a:xfrm>
            <a:off x="6335903" y="3395301"/>
            <a:ext cx="0" cy="287341"/>
          </a:xfrm>
          <a:prstGeom prst="line">
            <a:avLst/>
          </a:prstGeom>
        </p:spPr>
        <p:style>
          <a:lnRef idx="2">
            <a:schemeClr val="accent1"/>
          </a:lnRef>
          <a:fillRef idx="1">
            <a:schemeClr val="lt1"/>
          </a:fillRef>
          <a:effectRef idx="0">
            <a:schemeClr val="accent1"/>
          </a:effectRef>
          <a:fontRef idx="minor">
            <a:schemeClr val="dk1"/>
          </a:fontRef>
        </p:style>
      </p:cxnSp>
      <p:sp>
        <p:nvSpPr>
          <p:cNvPr id="31" name="Flowchart: Connector 30"/>
          <p:cNvSpPr/>
          <p:nvPr/>
        </p:nvSpPr>
        <p:spPr>
          <a:xfrm>
            <a:off x="7824823" y="246662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2" name="Straight Connector 31"/>
          <p:cNvCxnSpPr/>
          <p:nvPr/>
        </p:nvCxnSpPr>
        <p:spPr>
          <a:xfrm>
            <a:off x="8056192" y="2376222"/>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33" name="Flowchart: Connector 32"/>
          <p:cNvSpPr/>
          <p:nvPr/>
        </p:nvSpPr>
        <p:spPr>
          <a:xfrm>
            <a:off x="6104534" y="368264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Flowchart: Connector 33"/>
          <p:cNvSpPr/>
          <p:nvPr/>
        </p:nvSpPr>
        <p:spPr>
          <a:xfrm>
            <a:off x="732936" y="246662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5" name="Straight Connector 34"/>
          <p:cNvCxnSpPr/>
          <p:nvPr/>
        </p:nvCxnSpPr>
        <p:spPr>
          <a:xfrm>
            <a:off x="964305" y="2385166"/>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36" name="Flowchart: Connector 35"/>
          <p:cNvSpPr/>
          <p:nvPr/>
        </p:nvSpPr>
        <p:spPr>
          <a:xfrm>
            <a:off x="2476059" y="321537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7" name="Straight Connector 36"/>
          <p:cNvCxnSpPr/>
          <p:nvPr/>
        </p:nvCxnSpPr>
        <p:spPr>
          <a:xfrm>
            <a:off x="2707428" y="3133916"/>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38" name="Flowchart: Connector 37"/>
          <p:cNvSpPr/>
          <p:nvPr/>
        </p:nvSpPr>
        <p:spPr>
          <a:xfrm>
            <a:off x="370953" y="322530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9" name="Straight Connector 38"/>
          <p:cNvCxnSpPr/>
          <p:nvPr/>
        </p:nvCxnSpPr>
        <p:spPr>
          <a:xfrm>
            <a:off x="615046" y="3132325"/>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40" name="Flowchart: Connector 39"/>
          <p:cNvSpPr/>
          <p:nvPr/>
        </p:nvSpPr>
        <p:spPr>
          <a:xfrm>
            <a:off x="1139847" y="322530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1" name="Straight Connector 40"/>
          <p:cNvCxnSpPr/>
          <p:nvPr/>
        </p:nvCxnSpPr>
        <p:spPr>
          <a:xfrm>
            <a:off x="1371216" y="3143847"/>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42" name="Straight Connector 41"/>
          <p:cNvCxnSpPr/>
          <p:nvPr/>
        </p:nvCxnSpPr>
        <p:spPr>
          <a:xfrm>
            <a:off x="615046" y="3138389"/>
            <a:ext cx="756170" cy="0"/>
          </a:xfrm>
          <a:prstGeom prst="line">
            <a:avLst/>
          </a:prstGeom>
        </p:spPr>
        <p:style>
          <a:lnRef idx="2">
            <a:schemeClr val="accent1"/>
          </a:lnRef>
          <a:fillRef idx="1">
            <a:schemeClr val="lt1"/>
          </a:fillRef>
          <a:effectRef idx="0">
            <a:schemeClr val="accent1"/>
          </a:effectRef>
          <a:fontRef idx="minor">
            <a:schemeClr val="dk1"/>
          </a:fontRef>
        </p:style>
      </p:cxnSp>
      <p:cxnSp>
        <p:nvCxnSpPr>
          <p:cNvPr id="43" name="Straight Connector 42"/>
          <p:cNvCxnSpPr/>
          <p:nvPr/>
        </p:nvCxnSpPr>
        <p:spPr>
          <a:xfrm>
            <a:off x="971402" y="2917495"/>
            <a:ext cx="0" cy="214830"/>
          </a:xfrm>
          <a:prstGeom prst="line">
            <a:avLst/>
          </a:prstGeom>
        </p:spPr>
        <p:style>
          <a:lnRef idx="2">
            <a:schemeClr val="accent1"/>
          </a:lnRef>
          <a:fillRef idx="1">
            <a:schemeClr val="lt1"/>
          </a:fillRef>
          <a:effectRef idx="0">
            <a:schemeClr val="accent1"/>
          </a:effectRef>
          <a:fontRef idx="minor">
            <a:schemeClr val="dk1"/>
          </a:fontRef>
        </p:style>
      </p:cxnSp>
      <p:sp>
        <p:nvSpPr>
          <p:cNvPr id="44" name="Flowchart: Connector 43"/>
          <p:cNvSpPr/>
          <p:nvPr/>
        </p:nvSpPr>
        <p:spPr>
          <a:xfrm>
            <a:off x="7440746" y="322660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5" name="Straight Connector 44"/>
          <p:cNvCxnSpPr/>
          <p:nvPr/>
        </p:nvCxnSpPr>
        <p:spPr>
          <a:xfrm>
            <a:off x="7684839" y="3133630"/>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46" name="Flowchart: Connector 45"/>
          <p:cNvSpPr/>
          <p:nvPr/>
        </p:nvSpPr>
        <p:spPr>
          <a:xfrm>
            <a:off x="8209640" y="322660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7" name="Straight Connector 46"/>
          <p:cNvCxnSpPr/>
          <p:nvPr/>
        </p:nvCxnSpPr>
        <p:spPr>
          <a:xfrm>
            <a:off x="8441009" y="3145152"/>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48" name="Straight Connector 47"/>
          <p:cNvCxnSpPr/>
          <p:nvPr/>
        </p:nvCxnSpPr>
        <p:spPr>
          <a:xfrm>
            <a:off x="7684839" y="3139694"/>
            <a:ext cx="756170" cy="0"/>
          </a:xfrm>
          <a:prstGeom prst="line">
            <a:avLst/>
          </a:prstGeom>
        </p:spPr>
        <p:style>
          <a:lnRef idx="2">
            <a:schemeClr val="accent1"/>
          </a:lnRef>
          <a:fillRef idx="1">
            <a:schemeClr val="lt1"/>
          </a:fillRef>
          <a:effectRef idx="0">
            <a:schemeClr val="accent1"/>
          </a:effectRef>
          <a:fontRef idx="minor">
            <a:schemeClr val="dk1"/>
          </a:fontRef>
        </p:style>
      </p:cxnSp>
      <p:cxnSp>
        <p:nvCxnSpPr>
          <p:cNvPr id="49" name="Straight Connector 48"/>
          <p:cNvCxnSpPr/>
          <p:nvPr/>
        </p:nvCxnSpPr>
        <p:spPr>
          <a:xfrm>
            <a:off x="8041195" y="2918800"/>
            <a:ext cx="0" cy="214830"/>
          </a:xfrm>
          <a:prstGeom prst="line">
            <a:avLst/>
          </a:prstGeom>
        </p:spPr>
        <p:style>
          <a:lnRef idx="2">
            <a:schemeClr val="accent1"/>
          </a:lnRef>
          <a:fillRef idx="1">
            <a:schemeClr val="lt1"/>
          </a:fillRef>
          <a:effectRef idx="0">
            <a:schemeClr val="accent1"/>
          </a:effectRef>
          <a:fontRef idx="minor">
            <a:schemeClr val="dk1"/>
          </a:fontRef>
        </p:style>
      </p:cxnSp>
      <p:cxnSp>
        <p:nvCxnSpPr>
          <p:cNvPr id="50" name="Straight Connector 49"/>
          <p:cNvCxnSpPr/>
          <p:nvPr/>
        </p:nvCxnSpPr>
        <p:spPr>
          <a:xfrm>
            <a:off x="2047988" y="3663079"/>
            <a:ext cx="0" cy="307741"/>
          </a:xfrm>
          <a:prstGeom prst="line">
            <a:avLst/>
          </a:prstGeom>
        </p:spPr>
        <p:style>
          <a:lnRef idx="2">
            <a:schemeClr val="accent1"/>
          </a:lnRef>
          <a:fillRef idx="1">
            <a:schemeClr val="lt1"/>
          </a:fillRef>
          <a:effectRef idx="0">
            <a:schemeClr val="accent1"/>
          </a:effectRef>
          <a:fontRef idx="minor">
            <a:schemeClr val="dk1"/>
          </a:fontRef>
        </p:style>
      </p:cxnSp>
      <p:sp>
        <p:nvSpPr>
          <p:cNvPr id="51" name="Flowchart: Connector 50"/>
          <p:cNvSpPr/>
          <p:nvPr/>
        </p:nvSpPr>
        <p:spPr>
          <a:xfrm>
            <a:off x="1816618" y="39551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2" name="Straight Connector 51"/>
          <p:cNvCxnSpPr/>
          <p:nvPr/>
        </p:nvCxnSpPr>
        <p:spPr>
          <a:xfrm>
            <a:off x="2724763" y="3663079"/>
            <a:ext cx="0" cy="307741"/>
          </a:xfrm>
          <a:prstGeom prst="line">
            <a:avLst/>
          </a:prstGeom>
        </p:spPr>
        <p:style>
          <a:lnRef idx="2">
            <a:schemeClr val="accent1"/>
          </a:lnRef>
          <a:fillRef idx="1">
            <a:schemeClr val="lt1"/>
          </a:fillRef>
          <a:effectRef idx="0">
            <a:schemeClr val="accent1"/>
          </a:effectRef>
          <a:fontRef idx="minor">
            <a:schemeClr val="dk1"/>
          </a:fontRef>
        </p:style>
      </p:cxnSp>
      <p:sp>
        <p:nvSpPr>
          <p:cNvPr id="53" name="Flowchart: Connector 52"/>
          <p:cNvSpPr/>
          <p:nvPr/>
        </p:nvSpPr>
        <p:spPr>
          <a:xfrm>
            <a:off x="2493393" y="39551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4" name="Straight Connector 53"/>
          <p:cNvCxnSpPr/>
          <p:nvPr/>
        </p:nvCxnSpPr>
        <p:spPr>
          <a:xfrm>
            <a:off x="3372878" y="3663079"/>
            <a:ext cx="0" cy="307741"/>
          </a:xfrm>
          <a:prstGeom prst="line">
            <a:avLst/>
          </a:prstGeom>
        </p:spPr>
        <p:style>
          <a:lnRef idx="2">
            <a:schemeClr val="accent1"/>
          </a:lnRef>
          <a:fillRef idx="1">
            <a:schemeClr val="lt1"/>
          </a:fillRef>
          <a:effectRef idx="0">
            <a:schemeClr val="accent1"/>
          </a:effectRef>
          <a:fontRef idx="minor">
            <a:schemeClr val="dk1"/>
          </a:fontRef>
        </p:style>
      </p:cxnSp>
      <p:sp>
        <p:nvSpPr>
          <p:cNvPr id="55" name="Flowchart: Connector 54"/>
          <p:cNvSpPr/>
          <p:nvPr/>
        </p:nvSpPr>
        <p:spPr>
          <a:xfrm>
            <a:off x="3141508" y="39551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8" name="Straight Connector 57"/>
          <p:cNvCxnSpPr>
            <a:stCxn id="27" idx="4"/>
          </p:cNvCxnSpPr>
          <p:nvPr/>
        </p:nvCxnSpPr>
        <p:spPr>
          <a:xfrm>
            <a:off x="6970722" y="4114712"/>
            <a:ext cx="1" cy="342097"/>
          </a:xfrm>
          <a:prstGeom prst="line">
            <a:avLst/>
          </a:prstGeom>
        </p:spPr>
        <p:style>
          <a:lnRef idx="2">
            <a:schemeClr val="accent1"/>
          </a:lnRef>
          <a:fillRef idx="1">
            <a:schemeClr val="lt1"/>
          </a:fillRef>
          <a:effectRef idx="0">
            <a:schemeClr val="accent1"/>
          </a:effectRef>
          <a:fontRef idx="minor">
            <a:schemeClr val="dk1"/>
          </a:fontRef>
        </p:style>
      </p:cxnSp>
      <p:sp>
        <p:nvSpPr>
          <p:cNvPr id="59" name="Flowchart: Connector 58"/>
          <p:cNvSpPr/>
          <p:nvPr/>
        </p:nvSpPr>
        <p:spPr>
          <a:xfrm>
            <a:off x="6739353" y="444116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0" name="Straight Connector 59"/>
          <p:cNvCxnSpPr>
            <a:stCxn id="25" idx="4"/>
          </p:cNvCxnSpPr>
          <p:nvPr/>
        </p:nvCxnSpPr>
        <p:spPr>
          <a:xfrm>
            <a:off x="5693628" y="4119114"/>
            <a:ext cx="1" cy="337695"/>
          </a:xfrm>
          <a:prstGeom prst="line">
            <a:avLst/>
          </a:prstGeom>
        </p:spPr>
        <p:style>
          <a:lnRef idx="2">
            <a:schemeClr val="accent1"/>
          </a:lnRef>
          <a:fillRef idx="1">
            <a:schemeClr val="lt1"/>
          </a:fillRef>
          <a:effectRef idx="0">
            <a:schemeClr val="accent1"/>
          </a:effectRef>
          <a:fontRef idx="minor">
            <a:schemeClr val="dk1"/>
          </a:fontRef>
        </p:style>
      </p:cxnSp>
      <p:sp>
        <p:nvSpPr>
          <p:cNvPr id="61" name="Flowchart: Connector 60"/>
          <p:cNvSpPr/>
          <p:nvPr/>
        </p:nvSpPr>
        <p:spPr>
          <a:xfrm>
            <a:off x="5462259" y="444116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2" name="Flowchart: Connector 61"/>
          <p:cNvSpPr/>
          <p:nvPr/>
        </p:nvSpPr>
        <p:spPr>
          <a:xfrm>
            <a:off x="6094027" y="2990769"/>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3" name="Straight Connector 62"/>
          <p:cNvCxnSpPr/>
          <p:nvPr/>
        </p:nvCxnSpPr>
        <p:spPr>
          <a:xfrm>
            <a:off x="6325396" y="2909314"/>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64" name="TextBox 63"/>
          <p:cNvSpPr txBox="1"/>
          <p:nvPr/>
        </p:nvSpPr>
        <p:spPr>
          <a:xfrm>
            <a:off x="4328160" y="1649831"/>
            <a:ext cx="364174" cy="369332"/>
          </a:xfrm>
          <a:prstGeom prst="rect">
            <a:avLst/>
          </a:prstGeom>
          <a:noFill/>
        </p:spPr>
        <p:txBody>
          <a:bodyPr wrap="square" rtlCol="0">
            <a:spAutoFit/>
          </a:bodyPr>
          <a:lstStyle/>
          <a:p>
            <a:r>
              <a:rPr lang="en-US" dirty="0" smtClean="0"/>
              <a:t>Si</a:t>
            </a:r>
            <a:endParaRPr lang="en-US" dirty="0"/>
          </a:p>
        </p:txBody>
      </p:sp>
      <p:sp>
        <p:nvSpPr>
          <p:cNvPr id="65" name="TextBox 64"/>
          <p:cNvSpPr txBox="1"/>
          <p:nvPr/>
        </p:nvSpPr>
        <p:spPr>
          <a:xfrm>
            <a:off x="6152270" y="3024339"/>
            <a:ext cx="364174" cy="369332"/>
          </a:xfrm>
          <a:prstGeom prst="rect">
            <a:avLst/>
          </a:prstGeom>
          <a:noFill/>
        </p:spPr>
        <p:txBody>
          <a:bodyPr wrap="square" rtlCol="0">
            <a:spAutoFit/>
          </a:bodyPr>
          <a:lstStyle/>
          <a:p>
            <a:r>
              <a:rPr lang="en-US" dirty="0" smtClean="0"/>
              <a:t>Si</a:t>
            </a:r>
            <a:endParaRPr lang="en-US" dirty="0"/>
          </a:p>
        </p:txBody>
      </p:sp>
      <p:sp>
        <p:nvSpPr>
          <p:cNvPr id="66" name="TextBox 65"/>
          <p:cNvSpPr txBox="1"/>
          <p:nvPr/>
        </p:nvSpPr>
        <p:spPr>
          <a:xfrm>
            <a:off x="2535346" y="2499743"/>
            <a:ext cx="364174" cy="369332"/>
          </a:xfrm>
          <a:prstGeom prst="rect">
            <a:avLst/>
          </a:prstGeom>
          <a:noFill/>
        </p:spPr>
        <p:txBody>
          <a:bodyPr wrap="square" rtlCol="0">
            <a:spAutoFit/>
          </a:bodyPr>
          <a:lstStyle/>
          <a:p>
            <a:r>
              <a:rPr lang="en-US" dirty="0" smtClean="0"/>
              <a:t>Si</a:t>
            </a:r>
            <a:endParaRPr lang="en-US" dirty="0"/>
          </a:p>
        </p:txBody>
      </p:sp>
      <p:sp>
        <p:nvSpPr>
          <p:cNvPr id="56" name="TextBox 55"/>
          <p:cNvSpPr txBox="1"/>
          <p:nvPr/>
        </p:nvSpPr>
        <p:spPr>
          <a:xfrm>
            <a:off x="2195752" y="61539"/>
            <a:ext cx="4847600" cy="646331"/>
          </a:xfrm>
          <a:prstGeom prst="rect">
            <a:avLst/>
          </a:prstGeom>
          <a:noFill/>
        </p:spPr>
        <p:txBody>
          <a:bodyPr wrap="square" rtlCol="0">
            <a:spAutoFit/>
          </a:bodyPr>
          <a:lstStyle/>
          <a:p>
            <a:r>
              <a:rPr lang="en-US" dirty="0" smtClean="0"/>
              <a:t>To start we are going to define the generations by going down to the first Silver or above in each leg.</a:t>
            </a:r>
            <a:endParaRPr lang="en-US" dirty="0"/>
          </a:p>
        </p:txBody>
      </p:sp>
      <p:sp>
        <p:nvSpPr>
          <p:cNvPr id="69" name="TextBox 68"/>
          <p:cNvSpPr txBox="1"/>
          <p:nvPr/>
        </p:nvSpPr>
        <p:spPr>
          <a:xfrm>
            <a:off x="1331805" y="707870"/>
            <a:ext cx="6384324" cy="369332"/>
          </a:xfrm>
          <a:prstGeom prst="rect">
            <a:avLst/>
          </a:prstGeom>
          <a:noFill/>
        </p:spPr>
        <p:txBody>
          <a:bodyPr wrap="square" rtlCol="0">
            <a:spAutoFit/>
          </a:bodyPr>
          <a:lstStyle/>
          <a:p>
            <a:r>
              <a:rPr lang="en-US" dirty="0" smtClean="0"/>
              <a:t>Take these Silvers and their teams and they are your Generation 2.</a:t>
            </a:r>
            <a:endParaRPr lang="en-US" dirty="0"/>
          </a:p>
        </p:txBody>
      </p:sp>
      <p:sp>
        <p:nvSpPr>
          <p:cNvPr id="115" name="TextBox 114"/>
          <p:cNvSpPr txBox="1"/>
          <p:nvPr/>
        </p:nvSpPr>
        <p:spPr>
          <a:xfrm>
            <a:off x="2099785" y="4645694"/>
            <a:ext cx="1215286" cy="369332"/>
          </a:xfrm>
          <a:prstGeom prst="rect">
            <a:avLst/>
          </a:prstGeom>
          <a:noFill/>
        </p:spPr>
        <p:txBody>
          <a:bodyPr wrap="square" rtlCol="0">
            <a:spAutoFit/>
          </a:bodyPr>
          <a:lstStyle/>
          <a:p>
            <a:r>
              <a:rPr lang="en-US" dirty="0" smtClean="0"/>
              <a:t>Gen. 2  3%</a:t>
            </a:r>
            <a:endParaRPr lang="en-US" dirty="0"/>
          </a:p>
        </p:txBody>
      </p:sp>
      <p:sp>
        <p:nvSpPr>
          <p:cNvPr id="116" name="TextBox 115"/>
          <p:cNvSpPr txBox="1"/>
          <p:nvPr/>
        </p:nvSpPr>
        <p:spPr>
          <a:xfrm>
            <a:off x="5793712" y="4830360"/>
            <a:ext cx="1177009" cy="369332"/>
          </a:xfrm>
          <a:prstGeom prst="rect">
            <a:avLst/>
          </a:prstGeom>
          <a:noFill/>
        </p:spPr>
        <p:txBody>
          <a:bodyPr wrap="square" rtlCol="0">
            <a:spAutoFit/>
          </a:bodyPr>
          <a:lstStyle/>
          <a:p>
            <a:r>
              <a:rPr lang="en-US" dirty="0" smtClean="0"/>
              <a:t>Gen. 2  3%</a:t>
            </a:r>
            <a:endParaRPr lang="en-US" dirty="0"/>
          </a:p>
        </p:txBody>
      </p:sp>
    </p:spTree>
    <p:extLst>
      <p:ext uri="{BB962C8B-B14F-4D97-AF65-F5344CB8AC3E}">
        <p14:creationId xmlns:p14="http://schemas.microsoft.com/office/powerpoint/2010/main" val="17888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15" grpId="0"/>
      <p:bldP spid="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9883"/>
          </a:xfrm>
        </p:spPr>
        <p:txBody>
          <a:bodyPr/>
          <a:lstStyle/>
          <a:p>
            <a:r>
              <a:rPr lang="en-US" dirty="0" err="1" smtClean="0">
                <a:solidFill>
                  <a:srgbClr val="505150"/>
                </a:solidFill>
                <a:latin typeface="Avenir Heavy"/>
                <a:cs typeface="Avenir Heavy"/>
              </a:rPr>
              <a:t>Unilevel</a:t>
            </a:r>
            <a:endParaRPr lang="en-US" dirty="0">
              <a:solidFill>
                <a:srgbClr val="505150"/>
              </a:solidFill>
              <a:latin typeface="Avenir Heavy"/>
              <a:cs typeface="Avenir Heavy"/>
            </a:endParaRPr>
          </a:p>
        </p:txBody>
      </p:sp>
      <p:sp>
        <p:nvSpPr>
          <p:cNvPr id="8" name="Flowchart: Connector 7"/>
          <p:cNvSpPr/>
          <p:nvPr/>
        </p:nvSpPr>
        <p:spPr>
          <a:xfrm>
            <a:off x="4197529" y="1506584"/>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lowchart: Connector 8"/>
          <p:cNvSpPr/>
          <p:nvPr/>
        </p:nvSpPr>
        <p:spPr>
          <a:xfrm>
            <a:off x="4197530" y="2355670"/>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8" idx="4"/>
            <a:endCxn id="9" idx="0"/>
          </p:cNvCxnSpPr>
          <p:nvPr/>
        </p:nvCxnSpPr>
        <p:spPr>
          <a:xfrm>
            <a:off x="4519747" y="2124892"/>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239150" y="1137252"/>
            <a:ext cx="68696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519746" y="2240281"/>
            <a:ext cx="14663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053362" y="2240281"/>
            <a:ext cx="1466384"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Flowchart: Connector 14"/>
          <p:cNvSpPr/>
          <p:nvPr/>
        </p:nvSpPr>
        <p:spPr>
          <a:xfrm>
            <a:off x="2731148" y="2355670"/>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owchart: Connector 16"/>
          <p:cNvSpPr/>
          <p:nvPr/>
        </p:nvSpPr>
        <p:spPr>
          <a:xfrm>
            <a:off x="5658641" y="2355669"/>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53362" y="2240281"/>
            <a:ext cx="0" cy="115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80859" y="2240280"/>
            <a:ext cx="0" cy="115389"/>
          </a:xfrm>
          <a:prstGeom prst="line">
            <a:avLst/>
          </a:prstGeom>
        </p:spPr>
        <p:style>
          <a:lnRef idx="2">
            <a:schemeClr val="accent1"/>
          </a:lnRef>
          <a:fillRef idx="0">
            <a:schemeClr val="accent1"/>
          </a:fillRef>
          <a:effectRef idx="1">
            <a:schemeClr val="accent1"/>
          </a:effectRef>
          <a:fontRef idx="minor">
            <a:schemeClr val="tx1"/>
          </a:fontRef>
        </p:style>
      </p:cxnSp>
      <p:sp>
        <p:nvSpPr>
          <p:cNvPr id="25" name="Flowchart: Connector 24"/>
          <p:cNvSpPr/>
          <p:nvPr/>
        </p:nvSpPr>
        <p:spPr>
          <a:xfrm>
            <a:off x="4192259" y="3213853"/>
            <a:ext cx="644435"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26" name="Straight Connector 25"/>
          <p:cNvCxnSpPr>
            <a:endCxn id="25" idx="0"/>
          </p:cNvCxnSpPr>
          <p:nvPr/>
        </p:nvCxnSpPr>
        <p:spPr>
          <a:xfrm>
            <a:off x="4514476" y="2983075"/>
            <a:ext cx="1" cy="23077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860698" y="3048022"/>
            <a:ext cx="469959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4" name="Straight Connector 43"/>
          <p:cNvCxnSpPr/>
          <p:nvPr/>
        </p:nvCxnSpPr>
        <p:spPr>
          <a:xfrm>
            <a:off x="1860698" y="2135547"/>
            <a:ext cx="469959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847734" y="4011859"/>
            <a:ext cx="4699590" cy="0"/>
          </a:xfrm>
          <a:prstGeom prst="line">
            <a:avLst/>
          </a:prstGeom>
        </p:spPr>
        <p:style>
          <a:lnRef idx="2">
            <a:schemeClr val="accent4"/>
          </a:lnRef>
          <a:fillRef idx="0">
            <a:schemeClr val="accent4"/>
          </a:fillRef>
          <a:effectRef idx="1">
            <a:schemeClr val="accent4"/>
          </a:effectRef>
          <a:fontRef idx="minor">
            <a:schemeClr val="tx1"/>
          </a:fontRef>
        </p:style>
      </p:cxnSp>
      <p:sp>
        <p:nvSpPr>
          <p:cNvPr id="48" name="TextBox 47"/>
          <p:cNvSpPr txBox="1"/>
          <p:nvPr/>
        </p:nvSpPr>
        <p:spPr>
          <a:xfrm>
            <a:off x="1007762" y="2480157"/>
            <a:ext cx="839972" cy="369332"/>
          </a:xfrm>
          <a:prstGeom prst="rect">
            <a:avLst/>
          </a:prstGeom>
          <a:noFill/>
        </p:spPr>
        <p:txBody>
          <a:bodyPr wrap="square" rtlCol="0">
            <a:spAutoFit/>
          </a:bodyPr>
          <a:lstStyle/>
          <a:p>
            <a:r>
              <a:rPr lang="en-US" dirty="0" smtClean="0"/>
              <a:t>Level 1</a:t>
            </a:r>
            <a:endParaRPr lang="en-US" dirty="0"/>
          </a:p>
        </p:txBody>
      </p:sp>
      <p:sp>
        <p:nvSpPr>
          <p:cNvPr id="49" name="TextBox 48"/>
          <p:cNvSpPr txBox="1"/>
          <p:nvPr/>
        </p:nvSpPr>
        <p:spPr>
          <a:xfrm>
            <a:off x="1003789" y="3338341"/>
            <a:ext cx="839972" cy="369332"/>
          </a:xfrm>
          <a:prstGeom prst="rect">
            <a:avLst/>
          </a:prstGeom>
          <a:noFill/>
        </p:spPr>
        <p:txBody>
          <a:bodyPr wrap="square" rtlCol="0">
            <a:spAutoFit/>
          </a:bodyPr>
          <a:lstStyle/>
          <a:p>
            <a:r>
              <a:rPr lang="en-US" dirty="0" smtClean="0">
                <a:solidFill>
                  <a:schemeClr val="accent4">
                    <a:lumMod val="50000"/>
                  </a:schemeClr>
                </a:solidFill>
              </a:rPr>
              <a:t>Level 2</a:t>
            </a:r>
            <a:endParaRPr lang="en-US" dirty="0">
              <a:solidFill>
                <a:schemeClr val="accent4">
                  <a:lumMod val="50000"/>
                </a:schemeClr>
              </a:solidFill>
            </a:endParaRPr>
          </a:p>
        </p:txBody>
      </p:sp>
      <p:cxnSp>
        <p:nvCxnSpPr>
          <p:cNvPr id="5" name="Straight Connector 4"/>
          <p:cNvCxnSpPr/>
          <p:nvPr/>
        </p:nvCxnSpPr>
        <p:spPr>
          <a:xfrm>
            <a:off x="6547324" y="2124892"/>
            <a:ext cx="0" cy="1886967"/>
          </a:xfrm>
          <a:prstGeom prst="line">
            <a:avLst/>
          </a:prstGeom>
        </p:spPr>
        <p:style>
          <a:lnRef idx="2">
            <a:schemeClr val="accent4"/>
          </a:lnRef>
          <a:fillRef idx="0">
            <a:schemeClr val="accent4"/>
          </a:fillRef>
          <a:effectRef idx="1">
            <a:schemeClr val="accent4"/>
          </a:effectRef>
          <a:fontRef idx="minor">
            <a:schemeClr val="tx1"/>
          </a:fontRef>
        </p:style>
      </p:cxnSp>
      <p:sp>
        <p:nvSpPr>
          <p:cNvPr id="6" name="TextBox 5"/>
          <p:cNvSpPr txBox="1"/>
          <p:nvPr/>
        </p:nvSpPr>
        <p:spPr>
          <a:xfrm>
            <a:off x="559164" y="4231980"/>
            <a:ext cx="7910623" cy="1477328"/>
          </a:xfrm>
          <a:prstGeom prst="rect">
            <a:avLst/>
          </a:prstGeom>
          <a:noFill/>
        </p:spPr>
        <p:txBody>
          <a:bodyPr wrap="square" rtlCol="0">
            <a:spAutoFit/>
          </a:bodyPr>
          <a:lstStyle/>
          <a:p>
            <a:r>
              <a:rPr lang="en-US" dirty="0" err="1" smtClean="0"/>
              <a:t>Unilevel</a:t>
            </a:r>
            <a:r>
              <a:rPr lang="en-US" dirty="0" smtClean="0"/>
              <a:t> is the base commission.  It is based off a the volume from a specific level.</a:t>
            </a:r>
          </a:p>
          <a:p>
            <a:r>
              <a:rPr lang="en-US" dirty="0" smtClean="0"/>
              <a:t>You can earn up to a max of 5 levels of </a:t>
            </a:r>
            <a:r>
              <a:rPr lang="en-US" dirty="0" err="1" smtClean="0"/>
              <a:t>unilevel</a:t>
            </a:r>
            <a:r>
              <a:rPr lang="en-US" dirty="0" smtClean="0"/>
              <a:t>.</a:t>
            </a:r>
          </a:p>
          <a:p>
            <a:pPr marL="285750" indent="-285750">
              <a:buFont typeface="Arial" panose="020B0604020202020204" pitchFamily="34" charset="0"/>
              <a:buChar char="•"/>
            </a:pPr>
            <a:r>
              <a:rPr lang="en-US" dirty="0" smtClean="0"/>
              <a:t>Level 1 – 8%</a:t>
            </a:r>
          </a:p>
          <a:p>
            <a:pPr marL="285750" indent="-285750">
              <a:buFont typeface="Arial" panose="020B0604020202020204" pitchFamily="34" charset="0"/>
              <a:buChar char="•"/>
            </a:pPr>
            <a:r>
              <a:rPr lang="en-US" dirty="0" smtClean="0"/>
              <a:t>Level 2 – 5%</a:t>
            </a:r>
          </a:p>
          <a:p>
            <a:pPr marL="285750" indent="-285750">
              <a:buFont typeface="Arial" panose="020B0604020202020204" pitchFamily="34" charset="0"/>
              <a:buChar char="•"/>
            </a:pPr>
            <a:r>
              <a:rPr lang="en-US" dirty="0" smtClean="0"/>
              <a:t>Levels 3-5 – 4%</a:t>
            </a:r>
          </a:p>
        </p:txBody>
      </p:sp>
      <p:sp>
        <p:nvSpPr>
          <p:cNvPr id="3" name="TextBox 2"/>
          <p:cNvSpPr txBox="1"/>
          <p:nvPr/>
        </p:nvSpPr>
        <p:spPr>
          <a:xfrm>
            <a:off x="6791573" y="2480157"/>
            <a:ext cx="478465" cy="369332"/>
          </a:xfrm>
          <a:prstGeom prst="rect">
            <a:avLst/>
          </a:prstGeom>
          <a:noFill/>
        </p:spPr>
        <p:txBody>
          <a:bodyPr wrap="square" rtlCol="0">
            <a:spAutoFit/>
          </a:bodyPr>
          <a:lstStyle/>
          <a:p>
            <a:r>
              <a:rPr lang="en-US" dirty="0" smtClean="0"/>
              <a:t>8%</a:t>
            </a:r>
            <a:endParaRPr lang="en-US" dirty="0"/>
          </a:p>
        </p:txBody>
      </p:sp>
      <p:sp>
        <p:nvSpPr>
          <p:cNvPr id="10" name="TextBox 9"/>
          <p:cNvSpPr txBox="1"/>
          <p:nvPr/>
        </p:nvSpPr>
        <p:spPr>
          <a:xfrm>
            <a:off x="6770307" y="3343006"/>
            <a:ext cx="520995"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1093134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5342103" y="2990769"/>
            <a:ext cx="1964652" cy="22626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7" name="Rectangle 56"/>
          <p:cNvSpPr/>
          <p:nvPr/>
        </p:nvSpPr>
        <p:spPr>
          <a:xfrm>
            <a:off x="1759163" y="2459642"/>
            <a:ext cx="1906128" cy="279378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7" name="Straight Connector 6"/>
          <p:cNvCxnSpPr/>
          <p:nvPr/>
        </p:nvCxnSpPr>
        <p:spPr>
          <a:xfrm flipV="1">
            <a:off x="964305" y="2389638"/>
            <a:ext cx="7091886" cy="4472"/>
          </a:xfrm>
          <a:prstGeom prst="line">
            <a:avLst/>
          </a:prstGeom>
        </p:spPr>
        <p:style>
          <a:lnRef idx="2">
            <a:schemeClr val="accent1"/>
          </a:lnRef>
          <a:fillRef idx="1">
            <a:schemeClr val="lt1"/>
          </a:fillRef>
          <a:effectRef idx="0">
            <a:schemeClr val="accent1"/>
          </a:effectRef>
          <a:fontRef idx="minor">
            <a:schemeClr val="dk1"/>
          </a:fontRef>
        </p:style>
      </p:cxnSp>
      <p:sp>
        <p:nvSpPr>
          <p:cNvPr id="5" name="Flowchart: Connector 4"/>
          <p:cNvSpPr/>
          <p:nvPr/>
        </p:nvSpPr>
        <p:spPr>
          <a:xfrm>
            <a:off x="4278879" y="1623044"/>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 name="Straight Connector 5"/>
          <p:cNvCxnSpPr>
            <a:endCxn id="10" idx="0"/>
          </p:cNvCxnSpPr>
          <p:nvPr/>
        </p:nvCxnSpPr>
        <p:spPr>
          <a:xfrm>
            <a:off x="4502384" y="2059244"/>
            <a:ext cx="3728" cy="407377"/>
          </a:xfrm>
          <a:prstGeom prst="line">
            <a:avLst/>
          </a:prstGeom>
        </p:spPr>
        <p:style>
          <a:lnRef idx="2">
            <a:schemeClr val="accent1"/>
          </a:lnRef>
          <a:fillRef idx="1">
            <a:schemeClr val="lt1"/>
          </a:fillRef>
          <a:effectRef idx="0">
            <a:schemeClr val="accent1"/>
          </a:effectRef>
          <a:fontRef idx="minor">
            <a:schemeClr val="dk1"/>
          </a:fontRef>
        </p:style>
      </p:cxnSp>
      <p:sp>
        <p:nvSpPr>
          <p:cNvPr id="8" name="Flowchart: Connector 7"/>
          <p:cNvSpPr/>
          <p:nvPr/>
        </p:nvSpPr>
        <p:spPr>
          <a:xfrm>
            <a:off x="2472331" y="2471093"/>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9" name="Straight Connector 8"/>
          <p:cNvCxnSpPr/>
          <p:nvPr/>
        </p:nvCxnSpPr>
        <p:spPr>
          <a:xfrm>
            <a:off x="2703700" y="2389638"/>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0" name="Flowchart: Connector 9"/>
          <p:cNvSpPr/>
          <p:nvPr/>
        </p:nvSpPr>
        <p:spPr>
          <a:xfrm>
            <a:off x="4274743" y="246662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Flowchart: Connector 10"/>
          <p:cNvSpPr/>
          <p:nvPr/>
        </p:nvSpPr>
        <p:spPr>
          <a:xfrm>
            <a:off x="1816619" y="321537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2" name="Straight Connector 11"/>
          <p:cNvCxnSpPr/>
          <p:nvPr/>
        </p:nvCxnSpPr>
        <p:spPr>
          <a:xfrm>
            <a:off x="2047988" y="3133917"/>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3" name="Flowchart: Connector 12"/>
          <p:cNvSpPr/>
          <p:nvPr/>
        </p:nvSpPr>
        <p:spPr>
          <a:xfrm>
            <a:off x="3121626" y="3219844"/>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4" name="Straight Connector 13"/>
          <p:cNvCxnSpPr/>
          <p:nvPr/>
        </p:nvCxnSpPr>
        <p:spPr>
          <a:xfrm>
            <a:off x="3352995" y="3138389"/>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5" name="Flowchart: Connector 14"/>
          <p:cNvSpPr/>
          <p:nvPr/>
        </p:nvSpPr>
        <p:spPr>
          <a:xfrm>
            <a:off x="3812006" y="31993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Connector 15"/>
          <p:cNvCxnSpPr/>
          <p:nvPr/>
        </p:nvCxnSpPr>
        <p:spPr>
          <a:xfrm>
            <a:off x="4043375" y="3117923"/>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17" name="Flowchart: Connector 16"/>
          <p:cNvSpPr/>
          <p:nvPr/>
        </p:nvSpPr>
        <p:spPr>
          <a:xfrm>
            <a:off x="4737480" y="3210900"/>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8" name="Straight Connector 17"/>
          <p:cNvCxnSpPr/>
          <p:nvPr/>
        </p:nvCxnSpPr>
        <p:spPr>
          <a:xfrm>
            <a:off x="4968849" y="3129445"/>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19" name="Straight Connector 18"/>
          <p:cNvCxnSpPr/>
          <p:nvPr/>
        </p:nvCxnSpPr>
        <p:spPr>
          <a:xfrm>
            <a:off x="2047988" y="3138389"/>
            <a:ext cx="1305007" cy="0"/>
          </a:xfrm>
          <a:prstGeom prst="line">
            <a:avLst/>
          </a:prstGeom>
        </p:spPr>
        <p:style>
          <a:lnRef idx="2">
            <a:schemeClr val="accent1"/>
          </a:lnRef>
          <a:fillRef idx="1">
            <a:schemeClr val="lt1"/>
          </a:fillRef>
          <a:effectRef idx="0">
            <a:schemeClr val="accent1"/>
          </a:effectRef>
          <a:fontRef idx="minor">
            <a:schemeClr val="dk1"/>
          </a:fontRef>
        </p:style>
      </p:cxnSp>
      <p:cxnSp>
        <p:nvCxnSpPr>
          <p:cNvPr id="20" name="Straight Connector 19"/>
          <p:cNvCxnSpPr/>
          <p:nvPr/>
        </p:nvCxnSpPr>
        <p:spPr>
          <a:xfrm>
            <a:off x="4043375" y="3117923"/>
            <a:ext cx="925474" cy="0"/>
          </a:xfrm>
          <a:prstGeom prst="line">
            <a:avLst/>
          </a:prstGeom>
        </p:spPr>
        <p:style>
          <a:lnRef idx="2">
            <a:schemeClr val="accent1"/>
          </a:lnRef>
          <a:fillRef idx="1">
            <a:schemeClr val="lt1"/>
          </a:fillRef>
          <a:effectRef idx="0">
            <a:schemeClr val="accent1"/>
          </a:effectRef>
          <a:fontRef idx="minor">
            <a:schemeClr val="dk1"/>
          </a:fontRef>
        </p:style>
      </p:cxnSp>
      <p:cxnSp>
        <p:nvCxnSpPr>
          <p:cNvPr id="21" name="Straight Connector 20"/>
          <p:cNvCxnSpPr>
            <a:stCxn id="8" idx="4"/>
          </p:cNvCxnSpPr>
          <p:nvPr/>
        </p:nvCxnSpPr>
        <p:spPr>
          <a:xfrm>
            <a:off x="2703700" y="2907565"/>
            <a:ext cx="0" cy="226352"/>
          </a:xfrm>
          <a:prstGeom prst="line">
            <a:avLst/>
          </a:prstGeom>
        </p:spPr>
        <p:style>
          <a:lnRef idx="2">
            <a:schemeClr val="accent1"/>
          </a:lnRef>
          <a:fillRef idx="1">
            <a:schemeClr val="lt1"/>
          </a:fillRef>
          <a:effectRef idx="0">
            <a:schemeClr val="accent1"/>
          </a:effectRef>
          <a:fontRef idx="minor">
            <a:schemeClr val="dk1"/>
          </a:fontRef>
        </p:style>
      </p:cxnSp>
      <p:cxnSp>
        <p:nvCxnSpPr>
          <p:cNvPr id="22" name="Straight Connector 21"/>
          <p:cNvCxnSpPr>
            <a:stCxn id="10" idx="4"/>
          </p:cNvCxnSpPr>
          <p:nvPr/>
        </p:nvCxnSpPr>
        <p:spPr>
          <a:xfrm>
            <a:off x="4506112" y="2903093"/>
            <a:ext cx="0" cy="214830"/>
          </a:xfrm>
          <a:prstGeom prst="line">
            <a:avLst/>
          </a:prstGeom>
        </p:spPr>
        <p:style>
          <a:lnRef idx="2">
            <a:schemeClr val="accent1"/>
          </a:lnRef>
          <a:fillRef idx="1">
            <a:schemeClr val="lt1"/>
          </a:fillRef>
          <a:effectRef idx="0">
            <a:schemeClr val="accent1"/>
          </a:effectRef>
          <a:fontRef idx="minor">
            <a:schemeClr val="dk1"/>
          </a:fontRef>
        </p:style>
      </p:cxnSp>
      <p:sp>
        <p:nvSpPr>
          <p:cNvPr id="23" name="Flowchart: Connector 22"/>
          <p:cNvSpPr/>
          <p:nvPr/>
        </p:nvSpPr>
        <p:spPr>
          <a:xfrm>
            <a:off x="6077153" y="2475565"/>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4" name="Straight Connector 23"/>
          <p:cNvCxnSpPr/>
          <p:nvPr/>
        </p:nvCxnSpPr>
        <p:spPr>
          <a:xfrm>
            <a:off x="6308522" y="2394110"/>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25" name="Flowchart: Connector 24"/>
          <p:cNvSpPr/>
          <p:nvPr/>
        </p:nvSpPr>
        <p:spPr>
          <a:xfrm>
            <a:off x="5462259" y="368264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6" name="Straight Connector 25"/>
          <p:cNvCxnSpPr/>
          <p:nvPr/>
        </p:nvCxnSpPr>
        <p:spPr>
          <a:xfrm>
            <a:off x="5693628" y="3601187"/>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27" name="Flowchart: Connector 26"/>
          <p:cNvSpPr/>
          <p:nvPr/>
        </p:nvSpPr>
        <p:spPr>
          <a:xfrm>
            <a:off x="6739353" y="3678240"/>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8" name="Straight Connector 27"/>
          <p:cNvCxnSpPr/>
          <p:nvPr/>
        </p:nvCxnSpPr>
        <p:spPr>
          <a:xfrm>
            <a:off x="6974450" y="3596785"/>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29" name="Straight Connector 28"/>
          <p:cNvCxnSpPr/>
          <p:nvPr/>
        </p:nvCxnSpPr>
        <p:spPr>
          <a:xfrm flipV="1">
            <a:off x="5693628" y="3596537"/>
            <a:ext cx="1280822" cy="4650"/>
          </a:xfrm>
          <a:prstGeom prst="line">
            <a:avLst/>
          </a:prstGeom>
        </p:spPr>
        <p:style>
          <a:lnRef idx="2">
            <a:schemeClr val="accent1"/>
          </a:lnRef>
          <a:fillRef idx="1">
            <a:schemeClr val="lt1"/>
          </a:fillRef>
          <a:effectRef idx="0">
            <a:schemeClr val="accent1"/>
          </a:effectRef>
          <a:fontRef idx="minor">
            <a:schemeClr val="dk1"/>
          </a:fontRef>
        </p:style>
      </p:cxnSp>
      <p:cxnSp>
        <p:nvCxnSpPr>
          <p:cNvPr id="30" name="Straight Connector 29"/>
          <p:cNvCxnSpPr>
            <a:endCxn id="33" idx="0"/>
          </p:cNvCxnSpPr>
          <p:nvPr/>
        </p:nvCxnSpPr>
        <p:spPr>
          <a:xfrm>
            <a:off x="6335903" y="3395301"/>
            <a:ext cx="0" cy="287341"/>
          </a:xfrm>
          <a:prstGeom prst="line">
            <a:avLst/>
          </a:prstGeom>
        </p:spPr>
        <p:style>
          <a:lnRef idx="2">
            <a:schemeClr val="accent1"/>
          </a:lnRef>
          <a:fillRef idx="1">
            <a:schemeClr val="lt1"/>
          </a:fillRef>
          <a:effectRef idx="0">
            <a:schemeClr val="accent1"/>
          </a:effectRef>
          <a:fontRef idx="minor">
            <a:schemeClr val="dk1"/>
          </a:fontRef>
        </p:style>
      </p:cxnSp>
      <p:sp>
        <p:nvSpPr>
          <p:cNvPr id="31" name="Flowchart: Connector 30"/>
          <p:cNvSpPr/>
          <p:nvPr/>
        </p:nvSpPr>
        <p:spPr>
          <a:xfrm>
            <a:off x="7824823" y="246662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2" name="Straight Connector 31"/>
          <p:cNvCxnSpPr/>
          <p:nvPr/>
        </p:nvCxnSpPr>
        <p:spPr>
          <a:xfrm>
            <a:off x="8056192" y="2376222"/>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33" name="Flowchart: Connector 32"/>
          <p:cNvSpPr/>
          <p:nvPr/>
        </p:nvSpPr>
        <p:spPr>
          <a:xfrm>
            <a:off x="6104534" y="368264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Flowchart: Connector 33"/>
          <p:cNvSpPr/>
          <p:nvPr/>
        </p:nvSpPr>
        <p:spPr>
          <a:xfrm>
            <a:off x="732936" y="246662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5" name="Straight Connector 34"/>
          <p:cNvCxnSpPr/>
          <p:nvPr/>
        </p:nvCxnSpPr>
        <p:spPr>
          <a:xfrm>
            <a:off x="964305" y="2385166"/>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36" name="Flowchart: Connector 35"/>
          <p:cNvSpPr/>
          <p:nvPr/>
        </p:nvSpPr>
        <p:spPr>
          <a:xfrm>
            <a:off x="2476059" y="3215371"/>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7" name="Straight Connector 36"/>
          <p:cNvCxnSpPr/>
          <p:nvPr/>
        </p:nvCxnSpPr>
        <p:spPr>
          <a:xfrm>
            <a:off x="2707428" y="3133916"/>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38" name="Flowchart: Connector 37"/>
          <p:cNvSpPr/>
          <p:nvPr/>
        </p:nvSpPr>
        <p:spPr>
          <a:xfrm>
            <a:off x="370953" y="322530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39" name="Straight Connector 38"/>
          <p:cNvCxnSpPr/>
          <p:nvPr/>
        </p:nvCxnSpPr>
        <p:spPr>
          <a:xfrm>
            <a:off x="615046" y="3132325"/>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40" name="Flowchart: Connector 39"/>
          <p:cNvSpPr/>
          <p:nvPr/>
        </p:nvSpPr>
        <p:spPr>
          <a:xfrm>
            <a:off x="1139847" y="3225302"/>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1" name="Straight Connector 40"/>
          <p:cNvCxnSpPr/>
          <p:nvPr/>
        </p:nvCxnSpPr>
        <p:spPr>
          <a:xfrm>
            <a:off x="1371216" y="3143847"/>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42" name="Straight Connector 41"/>
          <p:cNvCxnSpPr/>
          <p:nvPr/>
        </p:nvCxnSpPr>
        <p:spPr>
          <a:xfrm>
            <a:off x="615046" y="3138389"/>
            <a:ext cx="756170" cy="0"/>
          </a:xfrm>
          <a:prstGeom prst="line">
            <a:avLst/>
          </a:prstGeom>
        </p:spPr>
        <p:style>
          <a:lnRef idx="2">
            <a:schemeClr val="accent1"/>
          </a:lnRef>
          <a:fillRef idx="1">
            <a:schemeClr val="lt1"/>
          </a:fillRef>
          <a:effectRef idx="0">
            <a:schemeClr val="accent1"/>
          </a:effectRef>
          <a:fontRef idx="minor">
            <a:schemeClr val="dk1"/>
          </a:fontRef>
        </p:style>
      </p:cxnSp>
      <p:cxnSp>
        <p:nvCxnSpPr>
          <p:cNvPr id="43" name="Straight Connector 42"/>
          <p:cNvCxnSpPr/>
          <p:nvPr/>
        </p:nvCxnSpPr>
        <p:spPr>
          <a:xfrm>
            <a:off x="971402" y="2917495"/>
            <a:ext cx="0" cy="214830"/>
          </a:xfrm>
          <a:prstGeom prst="line">
            <a:avLst/>
          </a:prstGeom>
        </p:spPr>
        <p:style>
          <a:lnRef idx="2">
            <a:schemeClr val="accent1"/>
          </a:lnRef>
          <a:fillRef idx="1">
            <a:schemeClr val="lt1"/>
          </a:fillRef>
          <a:effectRef idx="0">
            <a:schemeClr val="accent1"/>
          </a:effectRef>
          <a:fontRef idx="minor">
            <a:schemeClr val="dk1"/>
          </a:fontRef>
        </p:style>
      </p:cxnSp>
      <p:sp>
        <p:nvSpPr>
          <p:cNvPr id="44" name="Flowchart: Connector 43"/>
          <p:cNvSpPr/>
          <p:nvPr/>
        </p:nvSpPr>
        <p:spPr>
          <a:xfrm>
            <a:off x="7440746" y="322660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5" name="Straight Connector 44"/>
          <p:cNvCxnSpPr/>
          <p:nvPr/>
        </p:nvCxnSpPr>
        <p:spPr>
          <a:xfrm>
            <a:off x="7684839" y="3133630"/>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46" name="Flowchart: Connector 45"/>
          <p:cNvSpPr/>
          <p:nvPr/>
        </p:nvSpPr>
        <p:spPr>
          <a:xfrm>
            <a:off x="8209640" y="322660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47" name="Straight Connector 46"/>
          <p:cNvCxnSpPr/>
          <p:nvPr/>
        </p:nvCxnSpPr>
        <p:spPr>
          <a:xfrm>
            <a:off x="8441009" y="3145152"/>
            <a:ext cx="0" cy="81455"/>
          </a:xfrm>
          <a:prstGeom prst="line">
            <a:avLst/>
          </a:prstGeom>
        </p:spPr>
        <p:style>
          <a:lnRef idx="2">
            <a:schemeClr val="accent1"/>
          </a:lnRef>
          <a:fillRef idx="1">
            <a:schemeClr val="lt1"/>
          </a:fillRef>
          <a:effectRef idx="0">
            <a:schemeClr val="accent1"/>
          </a:effectRef>
          <a:fontRef idx="minor">
            <a:schemeClr val="dk1"/>
          </a:fontRef>
        </p:style>
      </p:cxnSp>
      <p:cxnSp>
        <p:nvCxnSpPr>
          <p:cNvPr id="48" name="Straight Connector 47"/>
          <p:cNvCxnSpPr/>
          <p:nvPr/>
        </p:nvCxnSpPr>
        <p:spPr>
          <a:xfrm>
            <a:off x="7684839" y="3139694"/>
            <a:ext cx="756170" cy="0"/>
          </a:xfrm>
          <a:prstGeom prst="line">
            <a:avLst/>
          </a:prstGeom>
        </p:spPr>
        <p:style>
          <a:lnRef idx="2">
            <a:schemeClr val="accent1"/>
          </a:lnRef>
          <a:fillRef idx="1">
            <a:schemeClr val="lt1"/>
          </a:fillRef>
          <a:effectRef idx="0">
            <a:schemeClr val="accent1"/>
          </a:effectRef>
          <a:fontRef idx="minor">
            <a:schemeClr val="dk1"/>
          </a:fontRef>
        </p:style>
      </p:cxnSp>
      <p:cxnSp>
        <p:nvCxnSpPr>
          <p:cNvPr id="49" name="Straight Connector 48"/>
          <p:cNvCxnSpPr/>
          <p:nvPr/>
        </p:nvCxnSpPr>
        <p:spPr>
          <a:xfrm>
            <a:off x="8041195" y="2918800"/>
            <a:ext cx="0" cy="214830"/>
          </a:xfrm>
          <a:prstGeom prst="line">
            <a:avLst/>
          </a:prstGeom>
        </p:spPr>
        <p:style>
          <a:lnRef idx="2">
            <a:schemeClr val="accent1"/>
          </a:lnRef>
          <a:fillRef idx="1">
            <a:schemeClr val="lt1"/>
          </a:fillRef>
          <a:effectRef idx="0">
            <a:schemeClr val="accent1"/>
          </a:effectRef>
          <a:fontRef idx="minor">
            <a:schemeClr val="dk1"/>
          </a:fontRef>
        </p:style>
      </p:cxnSp>
      <p:cxnSp>
        <p:nvCxnSpPr>
          <p:cNvPr id="50" name="Straight Connector 49"/>
          <p:cNvCxnSpPr/>
          <p:nvPr/>
        </p:nvCxnSpPr>
        <p:spPr>
          <a:xfrm>
            <a:off x="2047988" y="3663079"/>
            <a:ext cx="0" cy="307741"/>
          </a:xfrm>
          <a:prstGeom prst="line">
            <a:avLst/>
          </a:prstGeom>
        </p:spPr>
        <p:style>
          <a:lnRef idx="2">
            <a:schemeClr val="accent1"/>
          </a:lnRef>
          <a:fillRef idx="1">
            <a:schemeClr val="lt1"/>
          </a:fillRef>
          <a:effectRef idx="0">
            <a:schemeClr val="accent1"/>
          </a:effectRef>
          <a:fontRef idx="minor">
            <a:schemeClr val="dk1"/>
          </a:fontRef>
        </p:style>
      </p:cxnSp>
      <p:sp>
        <p:nvSpPr>
          <p:cNvPr id="51" name="Flowchart: Connector 50"/>
          <p:cNvSpPr/>
          <p:nvPr/>
        </p:nvSpPr>
        <p:spPr>
          <a:xfrm>
            <a:off x="1816618" y="39551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2" name="Straight Connector 51"/>
          <p:cNvCxnSpPr/>
          <p:nvPr/>
        </p:nvCxnSpPr>
        <p:spPr>
          <a:xfrm>
            <a:off x="2724763" y="3663079"/>
            <a:ext cx="0" cy="307741"/>
          </a:xfrm>
          <a:prstGeom prst="line">
            <a:avLst/>
          </a:prstGeom>
        </p:spPr>
        <p:style>
          <a:lnRef idx="2">
            <a:schemeClr val="accent1"/>
          </a:lnRef>
          <a:fillRef idx="1">
            <a:schemeClr val="lt1"/>
          </a:fillRef>
          <a:effectRef idx="0">
            <a:schemeClr val="accent1"/>
          </a:effectRef>
          <a:fontRef idx="minor">
            <a:schemeClr val="dk1"/>
          </a:fontRef>
        </p:style>
      </p:cxnSp>
      <p:sp>
        <p:nvSpPr>
          <p:cNvPr id="53" name="Flowchart: Connector 52"/>
          <p:cNvSpPr/>
          <p:nvPr/>
        </p:nvSpPr>
        <p:spPr>
          <a:xfrm>
            <a:off x="2493393" y="39551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4" name="Straight Connector 53"/>
          <p:cNvCxnSpPr/>
          <p:nvPr/>
        </p:nvCxnSpPr>
        <p:spPr>
          <a:xfrm>
            <a:off x="3372878" y="3663079"/>
            <a:ext cx="0" cy="307741"/>
          </a:xfrm>
          <a:prstGeom prst="line">
            <a:avLst/>
          </a:prstGeom>
        </p:spPr>
        <p:style>
          <a:lnRef idx="2">
            <a:schemeClr val="accent1"/>
          </a:lnRef>
          <a:fillRef idx="1">
            <a:schemeClr val="lt1"/>
          </a:fillRef>
          <a:effectRef idx="0">
            <a:schemeClr val="accent1"/>
          </a:effectRef>
          <a:fontRef idx="minor">
            <a:schemeClr val="dk1"/>
          </a:fontRef>
        </p:style>
      </p:cxnSp>
      <p:sp>
        <p:nvSpPr>
          <p:cNvPr id="55" name="Flowchart: Connector 54"/>
          <p:cNvSpPr/>
          <p:nvPr/>
        </p:nvSpPr>
        <p:spPr>
          <a:xfrm>
            <a:off x="3141508" y="3955178"/>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8" name="Straight Connector 57"/>
          <p:cNvCxnSpPr>
            <a:stCxn id="27" idx="4"/>
          </p:cNvCxnSpPr>
          <p:nvPr/>
        </p:nvCxnSpPr>
        <p:spPr>
          <a:xfrm>
            <a:off x="6970722" y="4114712"/>
            <a:ext cx="1" cy="342097"/>
          </a:xfrm>
          <a:prstGeom prst="line">
            <a:avLst/>
          </a:prstGeom>
        </p:spPr>
        <p:style>
          <a:lnRef idx="2">
            <a:schemeClr val="accent1"/>
          </a:lnRef>
          <a:fillRef idx="1">
            <a:schemeClr val="lt1"/>
          </a:fillRef>
          <a:effectRef idx="0">
            <a:schemeClr val="accent1"/>
          </a:effectRef>
          <a:fontRef idx="minor">
            <a:schemeClr val="dk1"/>
          </a:fontRef>
        </p:style>
      </p:cxnSp>
      <p:sp>
        <p:nvSpPr>
          <p:cNvPr id="59" name="Flowchart: Connector 58"/>
          <p:cNvSpPr/>
          <p:nvPr/>
        </p:nvSpPr>
        <p:spPr>
          <a:xfrm>
            <a:off x="6739353" y="444116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0" name="Straight Connector 59"/>
          <p:cNvCxnSpPr>
            <a:stCxn id="25" idx="4"/>
          </p:cNvCxnSpPr>
          <p:nvPr/>
        </p:nvCxnSpPr>
        <p:spPr>
          <a:xfrm>
            <a:off x="5693628" y="4119114"/>
            <a:ext cx="1" cy="337695"/>
          </a:xfrm>
          <a:prstGeom prst="line">
            <a:avLst/>
          </a:prstGeom>
        </p:spPr>
        <p:style>
          <a:lnRef idx="2">
            <a:schemeClr val="accent1"/>
          </a:lnRef>
          <a:fillRef idx="1">
            <a:schemeClr val="lt1"/>
          </a:fillRef>
          <a:effectRef idx="0">
            <a:schemeClr val="accent1"/>
          </a:effectRef>
          <a:fontRef idx="minor">
            <a:schemeClr val="dk1"/>
          </a:fontRef>
        </p:style>
      </p:cxnSp>
      <p:sp>
        <p:nvSpPr>
          <p:cNvPr id="61" name="Flowchart: Connector 60"/>
          <p:cNvSpPr/>
          <p:nvPr/>
        </p:nvSpPr>
        <p:spPr>
          <a:xfrm>
            <a:off x="5462259" y="4441167"/>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2" name="Flowchart: Connector 61"/>
          <p:cNvSpPr/>
          <p:nvPr/>
        </p:nvSpPr>
        <p:spPr>
          <a:xfrm>
            <a:off x="6094027" y="2990769"/>
            <a:ext cx="462737" cy="436472"/>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63" name="Straight Connector 62"/>
          <p:cNvCxnSpPr/>
          <p:nvPr/>
        </p:nvCxnSpPr>
        <p:spPr>
          <a:xfrm>
            <a:off x="6325396" y="2909314"/>
            <a:ext cx="0" cy="81455"/>
          </a:xfrm>
          <a:prstGeom prst="line">
            <a:avLst/>
          </a:prstGeom>
        </p:spPr>
        <p:style>
          <a:lnRef idx="2">
            <a:schemeClr val="accent1"/>
          </a:lnRef>
          <a:fillRef idx="1">
            <a:schemeClr val="lt1"/>
          </a:fillRef>
          <a:effectRef idx="0">
            <a:schemeClr val="accent1"/>
          </a:effectRef>
          <a:fontRef idx="minor">
            <a:schemeClr val="dk1"/>
          </a:fontRef>
        </p:style>
      </p:cxnSp>
      <p:sp>
        <p:nvSpPr>
          <p:cNvPr id="64" name="TextBox 63"/>
          <p:cNvSpPr txBox="1"/>
          <p:nvPr/>
        </p:nvSpPr>
        <p:spPr>
          <a:xfrm>
            <a:off x="4328160" y="1649831"/>
            <a:ext cx="364174" cy="369332"/>
          </a:xfrm>
          <a:prstGeom prst="rect">
            <a:avLst/>
          </a:prstGeom>
          <a:noFill/>
        </p:spPr>
        <p:txBody>
          <a:bodyPr wrap="square" rtlCol="0">
            <a:spAutoFit/>
          </a:bodyPr>
          <a:lstStyle/>
          <a:p>
            <a:r>
              <a:rPr lang="en-US" dirty="0" smtClean="0"/>
              <a:t>Si</a:t>
            </a:r>
            <a:endParaRPr lang="en-US" dirty="0"/>
          </a:p>
        </p:txBody>
      </p:sp>
      <p:sp>
        <p:nvSpPr>
          <p:cNvPr id="65" name="TextBox 64"/>
          <p:cNvSpPr txBox="1"/>
          <p:nvPr/>
        </p:nvSpPr>
        <p:spPr>
          <a:xfrm>
            <a:off x="6152270" y="3024339"/>
            <a:ext cx="364174" cy="369332"/>
          </a:xfrm>
          <a:prstGeom prst="rect">
            <a:avLst/>
          </a:prstGeom>
          <a:noFill/>
        </p:spPr>
        <p:txBody>
          <a:bodyPr wrap="square" rtlCol="0">
            <a:spAutoFit/>
          </a:bodyPr>
          <a:lstStyle/>
          <a:p>
            <a:r>
              <a:rPr lang="en-US" dirty="0" smtClean="0"/>
              <a:t>Si</a:t>
            </a:r>
            <a:endParaRPr lang="en-US" dirty="0"/>
          </a:p>
        </p:txBody>
      </p:sp>
      <p:sp>
        <p:nvSpPr>
          <p:cNvPr id="66" name="TextBox 65"/>
          <p:cNvSpPr txBox="1"/>
          <p:nvPr/>
        </p:nvSpPr>
        <p:spPr>
          <a:xfrm>
            <a:off x="2535346" y="2499743"/>
            <a:ext cx="364174" cy="369332"/>
          </a:xfrm>
          <a:prstGeom prst="rect">
            <a:avLst/>
          </a:prstGeom>
          <a:noFill/>
        </p:spPr>
        <p:txBody>
          <a:bodyPr wrap="square" rtlCol="0">
            <a:spAutoFit/>
          </a:bodyPr>
          <a:lstStyle/>
          <a:p>
            <a:r>
              <a:rPr lang="en-US" dirty="0" smtClean="0"/>
              <a:t>Si</a:t>
            </a:r>
            <a:endParaRPr lang="en-US" dirty="0"/>
          </a:p>
        </p:txBody>
      </p:sp>
      <p:sp>
        <p:nvSpPr>
          <p:cNvPr id="70" name="TextBox 69"/>
          <p:cNvSpPr txBox="1"/>
          <p:nvPr/>
        </p:nvSpPr>
        <p:spPr>
          <a:xfrm>
            <a:off x="2099785" y="4645694"/>
            <a:ext cx="1215286" cy="369332"/>
          </a:xfrm>
          <a:prstGeom prst="rect">
            <a:avLst/>
          </a:prstGeom>
          <a:noFill/>
        </p:spPr>
        <p:txBody>
          <a:bodyPr wrap="square" rtlCol="0">
            <a:spAutoFit/>
          </a:bodyPr>
          <a:lstStyle/>
          <a:p>
            <a:r>
              <a:rPr lang="en-US" dirty="0" smtClean="0"/>
              <a:t>Gen. 2  3%</a:t>
            </a:r>
            <a:endParaRPr lang="en-US" dirty="0"/>
          </a:p>
        </p:txBody>
      </p:sp>
      <p:sp>
        <p:nvSpPr>
          <p:cNvPr id="71" name="TextBox 70"/>
          <p:cNvSpPr txBox="1"/>
          <p:nvPr/>
        </p:nvSpPr>
        <p:spPr>
          <a:xfrm>
            <a:off x="5793712" y="4830360"/>
            <a:ext cx="1177009" cy="369332"/>
          </a:xfrm>
          <a:prstGeom prst="rect">
            <a:avLst/>
          </a:prstGeom>
          <a:noFill/>
        </p:spPr>
        <p:txBody>
          <a:bodyPr wrap="square" rtlCol="0">
            <a:spAutoFit/>
          </a:bodyPr>
          <a:lstStyle/>
          <a:p>
            <a:r>
              <a:rPr lang="en-US" dirty="0" smtClean="0"/>
              <a:t>Gen. 2  3%</a:t>
            </a:r>
            <a:endParaRPr lang="en-US" dirty="0"/>
          </a:p>
        </p:txBody>
      </p:sp>
      <p:cxnSp>
        <p:nvCxnSpPr>
          <p:cNvPr id="75" name="Straight Connector 74"/>
          <p:cNvCxnSpPr/>
          <p:nvPr/>
        </p:nvCxnSpPr>
        <p:spPr>
          <a:xfrm>
            <a:off x="1680519" y="2434837"/>
            <a:ext cx="0" cy="1461639"/>
          </a:xfrm>
          <a:prstGeom prst="line">
            <a:avLst/>
          </a:prstGeom>
        </p:spPr>
        <p:style>
          <a:lnRef idx="2">
            <a:schemeClr val="dk1"/>
          </a:lnRef>
          <a:fillRef idx="0">
            <a:schemeClr val="dk1"/>
          </a:fillRef>
          <a:effectRef idx="1">
            <a:schemeClr val="dk1"/>
          </a:effectRef>
          <a:fontRef idx="minor">
            <a:schemeClr val="tx1"/>
          </a:fontRef>
        </p:style>
      </p:cxnSp>
      <p:cxnSp>
        <p:nvCxnSpPr>
          <p:cNvPr id="78" name="Straight Connector 77"/>
          <p:cNvCxnSpPr/>
          <p:nvPr/>
        </p:nvCxnSpPr>
        <p:spPr>
          <a:xfrm flipH="1">
            <a:off x="313038" y="3896476"/>
            <a:ext cx="1367481" cy="0"/>
          </a:xfrm>
          <a:prstGeom prst="line">
            <a:avLst/>
          </a:prstGeom>
        </p:spPr>
        <p:style>
          <a:lnRef idx="2">
            <a:schemeClr val="dk1"/>
          </a:lnRef>
          <a:fillRef idx="0">
            <a:schemeClr val="dk1"/>
          </a:fillRef>
          <a:effectRef idx="1">
            <a:schemeClr val="dk1"/>
          </a:effectRef>
          <a:fontRef idx="minor">
            <a:schemeClr val="tx1"/>
          </a:fontRef>
        </p:style>
      </p:cxnSp>
      <p:cxnSp>
        <p:nvCxnSpPr>
          <p:cNvPr id="80" name="Straight Connector 79"/>
          <p:cNvCxnSpPr/>
          <p:nvPr/>
        </p:nvCxnSpPr>
        <p:spPr>
          <a:xfrm flipV="1">
            <a:off x="313038" y="1227438"/>
            <a:ext cx="0" cy="2669038"/>
          </a:xfrm>
          <a:prstGeom prst="line">
            <a:avLst/>
          </a:prstGeom>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a:off x="313038" y="1227438"/>
            <a:ext cx="8419070" cy="0"/>
          </a:xfrm>
          <a:prstGeom prst="line">
            <a:avLst/>
          </a:prstGeom>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a:off x="8732108" y="1227438"/>
            <a:ext cx="0" cy="2743382"/>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Connector 88"/>
          <p:cNvCxnSpPr/>
          <p:nvPr/>
        </p:nvCxnSpPr>
        <p:spPr>
          <a:xfrm flipH="1">
            <a:off x="7372865" y="3970820"/>
            <a:ext cx="1359243" cy="0"/>
          </a:xfrm>
          <a:prstGeom prst="line">
            <a:avLst/>
          </a:prstGeom>
        </p:spPr>
        <p:style>
          <a:lnRef idx="2">
            <a:schemeClr val="dk1"/>
          </a:lnRef>
          <a:fillRef idx="0">
            <a:schemeClr val="dk1"/>
          </a:fillRef>
          <a:effectRef idx="1">
            <a:schemeClr val="dk1"/>
          </a:effectRef>
          <a:fontRef idx="minor">
            <a:schemeClr val="tx1"/>
          </a:fontRef>
        </p:style>
      </p:cxnSp>
      <p:cxnSp>
        <p:nvCxnSpPr>
          <p:cNvPr id="95" name="Straight Connector 94"/>
          <p:cNvCxnSpPr/>
          <p:nvPr/>
        </p:nvCxnSpPr>
        <p:spPr>
          <a:xfrm flipV="1">
            <a:off x="7372865" y="2918800"/>
            <a:ext cx="0" cy="1052020"/>
          </a:xfrm>
          <a:prstGeom prst="line">
            <a:avLst/>
          </a:prstGeom>
        </p:spPr>
        <p:style>
          <a:lnRef idx="2">
            <a:schemeClr val="dk1"/>
          </a:lnRef>
          <a:fillRef idx="0">
            <a:schemeClr val="dk1"/>
          </a:fillRef>
          <a:effectRef idx="1">
            <a:schemeClr val="dk1"/>
          </a:effectRef>
          <a:fontRef idx="minor">
            <a:schemeClr val="tx1"/>
          </a:fontRef>
        </p:style>
      </p:cxnSp>
      <p:cxnSp>
        <p:nvCxnSpPr>
          <p:cNvPr id="97" name="Straight Connector 96"/>
          <p:cNvCxnSpPr/>
          <p:nvPr/>
        </p:nvCxnSpPr>
        <p:spPr>
          <a:xfrm flipH="1">
            <a:off x="5272216" y="2917495"/>
            <a:ext cx="2100650" cy="10923"/>
          </a:xfrm>
          <a:prstGeom prst="line">
            <a:avLst/>
          </a:prstGeom>
        </p:spPr>
        <p:style>
          <a:lnRef idx="2">
            <a:schemeClr val="dk1"/>
          </a:lnRef>
          <a:fillRef idx="0">
            <a:schemeClr val="dk1"/>
          </a:fillRef>
          <a:effectRef idx="1">
            <a:schemeClr val="dk1"/>
          </a:effectRef>
          <a:fontRef idx="minor">
            <a:schemeClr val="tx1"/>
          </a:fontRef>
        </p:style>
      </p:cxnSp>
      <p:cxnSp>
        <p:nvCxnSpPr>
          <p:cNvPr id="105" name="Straight Connector 104"/>
          <p:cNvCxnSpPr/>
          <p:nvPr/>
        </p:nvCxnSpPr>
        <p:spPr>
          <a:xfrm>
            <a:off x="5272216" y="2923360"/>
            <a:ext cx="0" cy="819802"/>
          </a:xfrm>
          <a:prstGeom prst="line">
            <a:avLst/>
          </a:prstGeom>
        </p:spPr>
        <p:style>
          <a:lnRef idx="2">
            <a:schemeClr val="dk1"/>
          </a:lnRef>
          <a:fillRef idx="0">
            <a:schemeClr val="dk1"/>
          </a:fillRef>
          <a:effectRef idx="1">
            <a:schemeClr val="dk1"/>
          </a:effectRef>
          <a:fontRef idx="minor">
            <a:schemeClr val="tx1"/>
          </a:fontRef>
        </p:style>
      </p:cxnSp>
      <p:cxnSp>
        <p:nvCxnSpPr>
          <p:cNvPr id="107" name="Straight Connector 106"/>
          <p:cNvCxnSpPr/>
          <p:nvPr/>
        </p:nvCxnSpPr>
        <p:spPr>
          <a:xfrm flipH="1">
            <a:off x="3748216" y="3743162"/>
            <a:ext cx="1524000" cy="0"/>
          </a:xfrm>
          <a:prstGeom prst="line">
            <a:avLst/>
          </a:prstGeom>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flipV="1">
            <a:off x="3748216" y="2425893"/>
            <a:ext cx="0" cy="1317269"/>
          </a:xfrm>
          <a:prstGeom prst="line">
            <a:avLst/>
          </a:prstGeom>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a:xfrm flipH="1">
            <a:off x="1672281" y="2425893"/>
            <a:ext cx="2075936" cy="3951"/>
          </a:xfrm>
          <a:prstGeom prst="line">
            <a:avLst/>
          </a:prstGeom>
        </p:spPr>
        <p:style>
          <a:lnRef idx="2">
            <a:schemeClr val="dk1"/>
          </a:lnRef>
          <a:fillRef idx="0">
            <a:schemeClr val="dk1"/>
          </a:fillRef>
          <a:effectRef idx="1">
            <a:schemeClr val="dk1"/>
          </a:effectRef>
          <a:fontRef idx="minor">
            <a:schemeClr val="tx1"/>
          </a:fontRef>
        </p:style>
      </p:cxnSp>
      <p:sp>
        <p:nvSpPr>
          <p:cNvPr id="2" name="TextBox 1"/>
          <p:cNvSpPr txBox="1"/>
          <p:nvPr/>
        </p:nvSpPr>
        <p:spPr>
          <a:xfrm>
            <a:off x="1350690" y="202886"/>
            <a:ext cx="6310844" cy="369332"/>
          </a:xfrm>
          <a:prstGeom prst="rect">
            <a:avLst/>
          </a:prstGeom>
          <a:noFill/>
        </p:spPr>
        <p:txBody>
          <a:bodyPr wrap="square" rtlCol="0">
            <a:spAutoFit/>
          </a:bodyPr>
          <a:lstStyle/>
          <a:p>
            <a:r>
              <a:rPr lang="en-US" dirty="0" smtClean="0"/>
              <a:t>Everyone else, including yourself, are in your Personal Generation.</a:t>
            </a:r>
            <a:endParaRPr lang="en-US" dirty="0"/>
          </a:p>
        </p:txBody>
      </p:sp>
      <p:sp>
        <p:nvSpPr>
          <p:cNvPr id="3" name="TextBox 2"/>
          <p:cNvSpPr txBox="1"/>
          <p:nvPr/>
        </p:nvSpPr>
        <p:spPr>
          <a:xfrm>
            <a:off x="1874253" y="1623044"/>
            <a:ext cx="2038720" cy="369332"/>
          </a:xfrm>
          <a:prstGeom prst="rect">
            <a:avLst/>
          </a:prstGeom>
          <a:noFill/>
        </p:spPr>
        <p:txBody>
          <a:bodyPr wrap="square" rtlCol="0">
            <a:spAutoFit/>
          </a:bodyPr>
          <a:lstStyle/>
          <a:p>
            <a:r>
              <a:rPr lang="en-US" dirty="0" smtClean="0"/>
              <a:t>Personal Gen.  2.5%</a:t>
            </a:r>
            <a:endParaRPr lang="en-US" dirty="0"/>
          </a:p>
        </p:txBody>
      </p:sp>
      <p:sp>
        <p:nvSpPr>
          <p:cNvPr id="4" name="TextBox 3"/>
          <p:cNvSpPr txBox="1"/>
          <p:nvPr/>
        </p:nvSpPr>
        <p:spPr>
          <a:xfrm>
            <a:off x="2934573" y="5334882"/>
            <a:ext cx="3169961" cy="369332"/>
          </a:xfrm>
          <a:prstGeom prst="rect">
            <a:avLst/>
          </a:prstGeom>
          <a:noFill/>
        </p:spPr>
        <p:txBody>
          <a:bodyPr wrap="square" rtlCol="0">
            <a:spAutoFit/>
          </a:bodyPr>
          <a:lstStyle/>
          <a:p>
            <a:r>
              <a:rPr lang="en-US" dirty="0" smtClean="0"/>
              <a:t>Let’s look at one more example.</a:t>
            </a:r>
            <a:endParaRPr lang="en-US" dirty="0"/>
          </a:p>
        </p:txBody>
      </p:sp>
    </p:spTree>
    <p:extLst>
      <p:ext uri="{BB962C8B-B14F-4D97-AF65-F5344CB8AC3E}">
        <p14:creationId xmlns:p14="http://schemas.microsoft.com/office/powerpoint/2010/main" val="391015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62274" y="1445609"/>
            <a:ext cx="4153544" cy="4734829"/>
          </a:xfrm>
          <a:prstGeom prst="rect">
            <a:avLst/>
          </a:prstGeom>
        </p:spPr>
      </p:pic>
      <p:sp>
        <p:nvSpPr>
          <p:cNvPr id="5" name="TextBox 4"/>
          <p:cNvSpPr txBox="1"/>
          <p:nvPr/>
        </p:nvSpPr>
        <p:spPr>
          <a:xfrm>
            <a:off x="506626" y="138471"/>
            <a:ext cx="8064843" cy="369332"/>
          </a:xfrm>
          <a:prstGeom prst="rect">
            <a:avLst/>
          </a:prstGeom>
          <a:noFill/>
        </p:spPr>
        <p:txBody>
          <a:bodyPr wrap="square" rtlCol="0">
            <a:spAutoFit/>
          </a:bodyPr>
          <a:lstStyle/>
          <a:p>
            <a:r>
              <a:rPr lang="en-US" dirty="0" smtClean="0"/>
              <a:t>In this example we are looking at your main legs and there are 3 Silvers in your team.</a:t>
            </a:r>
            <a:endParaRPr lang="en-US" dirty="0"/>
          </a:p>
        </p:txBody>
      </p:sp>
      <p:sp>
        <p:nvSpPr>
          <p:cNvPr id="6" name="TextBox 5"/>
          <p:cNvSpPr txBox="1"/>
          <p:nvPr/>
        </p:nvSpPr>
        <p:spPr>
          <a:xfrm>
            <a:off x="4341338" y="1952368"/>
            <a:ext cx="395416" cy="369332"/>
          </a:xfrm>
          <a:prstGeom prst="rect">
            <a:avLst/>
          </a:prstGeom>
          <a:noFill/>
        </p:spPr>
        <p:txBody>
          <a:bodyPr wrap="square" rtlCol="0">
            <a:spAutoFit/>
          </a:bodyPr>
          <a:lstStyle/>
          <a:p>
            <a:r>
              <a:rPr lang="en-US" dirty="0" smtClean="0"/>
              <a:t>Si</a:t>
            </a:r>
            <a:endParaRPr lang="en-US" dirty="0"/>
          </a:p>
        </p:txBody>
      </p:sp>
      <p:sp>
        <p:nvSpPr>
          <p:cNvPr id="7" name="TextBox 6"/>
          <p:cNvSpPr txBox="1"/>
          <p:nvPr/>
        </p:nvSpPr>
        <p:spPr>
          <a:xfrm>
            <a:off x="3711146" y="3171572"/>
            <a:ext cx="395416" cy="369332"/>
          </a:xfrm>
          <a:prstGeom prst="rect">
            <a:avLst/>
          </a:prstGeom>
          <a:noFill/>
        </p:spPr>
        <p:txBody>
          <a:bodyPr wrap="square" rtlCol="0">
            <a:spAutoFit/>
          </a:bodyPr>
          <a:lstStyle/>
          <a:p>
            <a:r>
              <a:rPr lang="en-US" dirty="0" smtClean="0"/>
              <a:t>Si</a:t>
            </a:r>
            <a:endParaRPr lang="en-US" dirty="0"/>
          </a:p>
        </p:txBody>
      </p:sp>
      <p:sp>
        <p:nvSpPr>
          <p:cNvPr id="8" name="TextBox 7"/>
          <p:cNvSpPr txBox="1"/>
          <p:nvPr/>
        </p:nvSpPr>
        <p:spPr>
          <a:xfrm>
            <a:off x="4983089" y="3171572"/>
            <a:ext cx="395416" cy="369332"/>
          </a:xfrm>
          <a:prstGeom prst="rect">
            <a:avLst/>
          </a:prstGeom>
          <a:noFill/>
        </p:spPr>
        <p:txBody>
          <a:bodyPr wrap="square" rtlCol="0">
            <a:spAutoFit/>
          </a:bodyPr>
          <a:lstStyle/>
          <a:p>
            <a:r>
              <a:rPr lang="en-US" dirty="0" smtClean="0"/>
              <a:t>Si</a:t>
            </a:r>
            <a:endParaRPr lang="en-US" dirty="0"/>
          </a:p>
        </p:txBody>
      </p:sp>
      <p:sp>
        <p:nvSpPr>
          <p:cNvPr id="9" name="TextBox 8"/>
          <p:cNvSpPr txBox="1"/>
          <p:nvPr/>
        </p:nvSpPr>
        <p:spPr>
          <a:xfrm>
            <a:off x="3315730" y="4155990"/>
            <a:ext cx="395416" cy="369332"/>
          </a:xfrm>
          <a:prstGeom prst="rect">
            <a:avLst/>
          </a:prstGeom>
          <a:noFill/>
        </p:spPr>
        <p:txBody>
          <a:bodyPr wrap="square" rtlCol="0">
            <a:spAutoFit/>
          </a:bodyPr>
          <a:lstStyle/>
          <a:p>
            <a:r>
              <a:rPr lang="en-US" dirty="0" smtClean="0"/>
              <a:t>Si</a:t>
            </a:r>
            <a:endParaRPr lang="en-US" dirty="0"/>
          </a:p>
        </p:txBody>
      </p:sp>
      <p:sp>
        <p:nvSpPr>
          <p:cNvPr id="12" name="TextBox 11"/>
          <p:cNvSpPr txBox="1"/>
          <p:nvPr/>
        </p:nvSpPr>
        <p:spPr>
          <a:xfrm>
            <a:off x="1581663" y="513098"/>
            <a:ext cx="5914767" cy="646331"/>
          </a:xfrm>
          <a:prstGeom prst="rect">
            <a:avLst/>
          </a:prstGeom>
          <a:noFill/>
        </p:spPr>
        <p:txBody>
          <a:bodyPr wrap="square" rtlCol="0">
            <a:spAutoFit/>
          </a:bodyPr>
          <a:lstStyle/>
          <a:p>
            <a:r>
              <a:rPr lang="en-US" dirty="0" smtClean="0"/>
              <a:t>We’re going to do the same thing and define the Generations by going down to the first Silver or above in each leg.</a:t>
            </a:r>
            <a:endParaRPr lang="en-US" dirty="0"/>
          </a:p>
        </p:txBody>
      </p:sp>
      <p:cxnSp>
        <p:nvCxnSpPr>
          <p:cNvPr id="16" name="Straight Connector 15"/>
          <p:cNvCxnSpPr/>
          <p:nvPr/>
        </p:nvCxnSpPr>
        <p:spPr>
          <a:xfrm flipV="1">
            <a:off x="3513438" y="3023286"/>
            <a:ext cx="2417805" cy="8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931243" y="3023286"/>
            <a:ext cx="0" cy="16310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908854" y="4654378"/>
            <a:ext cx="202238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3908854" y="3838832"/>
            <a:ext cx="0" cy="815546"/>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513438" y="3838832"/>
            <a:ext cx="39541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3513438" y="3031524"/>
            <a:ext cx="0" cy="807308"/>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542534" y="1119843"/>
            <a:ext cx="5993024" cy="369332"/>
          </a:xfrm>
          <a:prstGeom prst="rect">
            <a:avLst/>
          </a:prstGeom>
          <a:noFill/>
        </p:spPr>
        <p:txBody>
          <a:bodyPr wrap="square" rtlCol="0">
            <a:spAutoFit/>
          </a:bodyPr>
          <a:lstStyle/>
          <a:p>
            <a:r>
              <a:rPr lang="en-US" dirty="0" smtClean="0"/>
              <a:t>Next look for any Silvers under them.  In this case there is one.</a:t>
            </a:r>
            <a:endParaRPr lang="en-US" dirty="0"/>
          </a:p>
        </p:txBody>
      </p:sp>
      <p:cxnSp>
        <p:nvCxnSpPr>
          <p:cNvPr id="32" name="Straight Connector 31"/>
          <p:cNvCxnSpPr/>
          <p:nvPr/>
        </p:nvCxnSpPr>
        <p:spPr>
          <a:xfrm>
            <a:off x="3814119" y="4044778"/>
            <a:ext cx="8238" cy="782595"/>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a:off x="3822357" y="4827373"/>
            <a:ext cx="441527"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4263884" y="4827373"/>
            <a:ext cx="0" cy="930876"/>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p:nvCxnSpPr>
        <p:spPr>
          <a:xfrm flipH="1">
            <a:off x="2734962" y="5758249"/>
            <a:ext cx="1528922"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flipV="1">
            <a:off x="2734962" y="4044778"/>
            <a:ext cx="0" cy="1713471"/>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Straight Connector 41"/>
          <p:cNvCxnSpPr/>
          <p:nvPr/>
        </p:nvCxnSpPr>
        <p:spPr>
          <a:xfrm>
            <a:off x="2734962" y="4044778"/>
            <a:ext cx="108739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5" name="Straight Connector 44"/>
          <p:cNvCxnSpPr/>
          <p:nvPr/>
        </p:nvCxnSpPr>
        <p:spPr>
          <a:xfrm>
            <a:off x="3711146" y="2743200"/>
            <a:ext cx="159402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48" name="Straight Connector 47"/>
          <p:cNvCxnSpPr/>
          <p:nvPr/>
        </p:nvCxnSpPr>
        <p:spPr>
          <a:xfrm flipV="1">
            <a:off x="5305168" y="1680519"/>
            <a:ext cx="0" cy="1062681"/>
          </a:xfrm>
          <a:prstGeom prst="line">
            <a:avLst/>
          </a:prstGeom>
        </p:spPr>
        <p:style>
          <a:lnRef idx="2">
            <a:schemeClr val="accent3"/>
          </a:lnRef>
          <a:fillRef idx="0">
            <a:schemeClr val="accent3"/>
          </a:fillRef>
          <a:effectRef idx="1">
            <a:schemeClr val="accent3"/>
          </a:effectRef>
          <a:fontRef idx="minor">
            <a:schemeClr val="tx1"/>
          </a:fontRef>
        </p:style>
      </p:cxnSp>
      <p:cxnSp>
        <p:nvCxnSpPr>
          <p:cNvPr id="50" name="Straight Connector 49"/>
          <p:cNvCxnSpPr/>
          <p:nvPr/>
        </p:nvCxnSpPr>
        <p:spPr>
          <a:xfrm flipV="1">
            <a:off x="3711146" y="1680519"/>
            <a:ext cx="0" cy="1062681"/>
          </a:xfrm>
          <a:prstGeom prst="line">
            <a:avLst/>
          </a:prstGeom>
        </p:spPr>
        <p:style>
          <a:lnRef idx="2">
            <a:schemeClr val="accent3"/>
          </a:lnRef>
          <a:fillRef idx="0">
            <a:schemeClr val="accent3"/>
          </a:fillRef>
          <a:effectRef idx="1">
            <a:schemeClr val="accent3"/>
          </a:effectRef>
          <a:fontRef idx="minor">
            <a:schemeClr val="tx1"/>
          </a:fontRef>
        </p:style>
      </p:cxnSp>
      <p:cxnSp>
        <p:nvCxnSpPr>
          <p:cNvPr id="52" name="Straight Connector 51"/>
          <p:cNvCxnSpPr/>
          <p:nvPr/>
        </p:nvCxnSpPr>
        <p:spPr>
          <a:xfrm>
            <a:off x="3711146" y="1680519"/>
            <a:ext cx="1594022" cy="0"/>
          </a:xfrm>
          <a:prstGeom prst="line">
            <a:avLst/>
          </a:prstGeom>
        </p:spPr>
        <p:style>
          <a:lnRef idx="2">
            <a:schemeClr val="accent3"/>
          </a:lnRef>
          <a:fillRef idx="0">
            <a:schemeClr val="accent3"/>
          </a:fillRef>
          <a:effectRef idx="1">
            <a:schemeClr val="accent3"/>
          </a:effectRef>
          <a:fontRef idx="minor">
            <a:schemeClr val="tx1"/>
          </a:fontRef>
        </p:style>
      </p:cxnSp>
      <p:sp>
        <p:nvSpPr>
          <p:cNvPr id="53" name="TextBox 52"/>
          <p:cNvSpPr txBox="1"/>
          <p:nvPr/>
        </p:nvSpPr>
        <p:spPr>
          <a:xfrm>
            <a:off x="5458398" y="1820218"/>
            <a:ext cx="3575222" cy="646331"/>
          </a:xfrm>
          <a:prstGeom prst="rect">
            <a:avLst/>
          </a:prstGeom>
          <a:noFill/>
        </p:spPr>
        <p:txBody>
          <a:bodyPr wrap="square" rtlCol="0">
            <a:spAutoFit/>
          </a:bodyPr>
          <a:lstStyle/>
          <a:p>
            <a:r>
              <a:rPr lang="en-US" dirty="0" smtClean="0"/>
              <a:t>That leaves you and the rest of your legs in your personal generation.</a:t>
            </a:r>
            <a:endParaRPr lang="en-US" dirty="0"/>
          </a:p>
        </p:txBody>
      </p:sp>
      <p:sp>
        <p:nvSpPr>
          <p:cNvPr id="54" name="TextBox 53"/>
          <p:cNvSpPr txBox="1"/>
          <p:nvPr/>
        </p:nvSpPr>
        <p:spPr>
          <a:xfrm>
            <a:off x="1981201" y="1952368"/>
            <a:ext cx="1532237" cy="369332"/>
          </a:xfrm>
          <a:prstGeom prst="rect">
            <a:avLst/>
          </a:prstGeom>
          <a:noFill/>
        </p:spPr>
        <p:txBody>
          <a:bodyPr wrap="square" rtlCol="0">
            <a:spAutoFit/>
          </a:bodyPr>
          <a:lstStyle/>
          <a:p>
            <a:r>
              <a:rPr lang="en-US" dirty="0" smtClean="0"/>
              <a:t>Personal Gen.</a:t>
            </a:r>
            <a:endParaRPr lang="en-US" dirty="0"/>
          </a:p>
        </p:txBody>
      </p:sp>
      <p:sp>
        <p:nvSpPr>
          <p:cNvPr id="55" name="TextBox 54"/>
          <p:cNvSpPr txBox="1"/>
          <p:nvPr/>
        </p:nvSpPr>
        <p:spPr>
          <a:xfrm>
            <a:off x="2367157" y="3166379"/>
            <a:ext cx="848497" cy="371772"/>
          </a:xfrm>
          <a:prstGeom prst="rect">
            <a:avLst/>
          </a:prstGeom>
          <a:noFill/>
        </p:spPr>
        <p:txBody>
          <a:bodyPr wrap="square" rtlCol="0">
            <a:spAutoFit/>
          </a:bodyPr>
          <a:lstStyle/>
          <a:p>
            <a:r>
              <a:rPr lang="en-US" dirty="0" smtClean="0"/>
              <a:t>Gen. 2</a:t>
            </a:r>
            <a:endParaRPr lang="en-US" dirty="0"/>
          </a:p>
        </p:txBody>
      </p:sp>
      <p:sp>
        <p:nvSpPr>
          <p:cNvPr id="56" name="TextBox 55"/>
          <p:cNvSpPr txBox="1"/>
          <p:nvPr/>
        </p:nvSpPr>
        <p:spPr>
          <a:xfrm>
            <a:off x="1769480" y="4674628"/>
            <a:ext cx="799070" cy="369332"/>
          </a:xfrm>
          <a:prstGeom prst="rect">
            <a:avLst/>
          </a:prstGeom>
          <a:noFill/>
        </p:spPr>
        <p:txBody>
          <a:bodyPr wrap="square" rtlCol="0">
            <a:spAutoFit/>
          </a:bodyPr>
          <a:lstStyle/>
          <a:p>
            <a:r>
              <a:rPr lang="en-US" dirty="0" smtClean="0"/>
              <a:t>Gen. 3</a:t>
            </a:r>
            <a:endParaRPr lang="en-US" dirty="0"/>
          </a:p>
        </p:txBody>
      </p:sp>
    </p:spTree>
    <p:extLst>
      <p:ext uri="{BB962C8B-B14F-4D97-AF65-F5344CB8AC3E}">
        <p14:creationId xmlns:p14="http://schemas.microsoft.com/office/powerpoint/2010/main" val="416352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Leadership Bonus</a:t>
            </a:r>
            <a:endParaRPr lang="en-US" dirty="0"/>
          </a:p>
        </p:txBody>
      </p:sp>
      <p:pic>
        <p:nvPicPr>
          <p:cNvPr id="4" name="Picture 3"/>
          <p:cNvPicPr>
            <a:picLocks noChangeAspect="1"/>
          </p:cNvPicPr>
          <p:nvPr/>
        </p:nvPicPr>
        <p:blipFill>
          <a:blip r:embed="rId2"/>
          <a:stretch>
            <a:fillRect/>
          </a:stretch>
        </p:blipFill>
        <p:spPr>
          <a:xfrm>
            <a:off x="884927" y="1417638"/>
            <a:ext cx="7374145" cy="3397078"/>
          </a:xfrm>
          <a:prstGeom prst="rect">
            <a:avLst/>
          </a:prstGeom>
        </p:spPr>
      </p:pic>
      <p:sp>
        <p:nvSpPr>
          <p:cNvPr id="5" name="TextBox 4"/>
          <p:cNvSpPr txBox="1"/>
          <p:nvPr/>
        </p:nvSpPr>
        <p:spPr>
          <a:xfrm>
            <a:off x="1083274" y="4936225"/>
            <a:ext cx="6977449" cy="923330"/>
          </a:xfrm>
          <a:prstGeom prst="rect">
            <a:avLst/>
          </a:prstGeom>
          <a:noFill/>
        </p:spPr>
        <p:txBody>
          <a:bodyPr wrap="square" rtlCol="0">
            <a:spAutoFit/>
          </a:bodyPr>
          <a:lstStyle/>
          <a:p>
            <a:r>
              <a:rPr lang="en-US" dirty="0" smtClean="0"/>
              <a:t>Two things to note:  1</a:t>
            </a:r>
            <a:r>
              <a:rPr lang="en-US" baseline="30000" dirty="0" smtClean="0"/>
              <a:t>st</a:t>
            </a:r>
            <a:r>
              <a:rPr lang="en-US" dirty="0" smtClean="0"/>
              <a:t> You cannot earn more shares than you are in rank.  2</a:t>
            </a:r>
            <a:r>
              <a:rPr lang="en-US" baseline="30000" dirty="0" smtClean="0"/>
              <a:t>nd</a:t>
            </a:r>
            <a:r>
              <a:rPr lang="en-US" dirty="0" smtClean="0"/>
              <a:t> You can only earn shares off of the Generations you are earning.</a:t>
            </a:r>
            <a:endParaRPr lang="en-US" dirty="0"/>
          </a:p>
        </p:txBody>
      </p:sp>
    </p:spTree>
    <p:extLst>
      <p:ext uri="{BB962C8B-B14F-4D97-AF65-F5344CB8AC3E}">
        <p14:creationId xmlns:p14="http://schemas.microsoft.com/office/powerpoint/2010/main" val="485111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69935" y="2017930"/>
            <a:ext cx="3205935" cy="4168774"/>
          </a:xfrm>
          <a:prstGeom prst="rect">
            <a:avLst/>
          </a:prstGeom>
        </p:spPr>
      </p:pic>
      <p:sp>
        <p:nvSpPr>
          <p:cNvPr id="2" name="TextBox 1"/>
          <p:cNvSpPr txBox="1"/>
          <p:nvPr/>
        </p:nvSpPr>
        <p:spPr>
          <a:xfrm>
            <a:off x="4102443" y="2306595"/>
            <a:ext cx="345989" cy="369332"/>
          </a:xfrm>
          <a:prstGeom prst="rect">
            <a:avLst/>
          </a:prstGeom>
          <a:noFill/>
        </p:spPr>
        <p:txBody>
          <a:bodyPr wrap="square" rtlCol="0">
            <a:spAutoFit/>
          </a:bodyPr>
          <a:lstStyle/>
          <a:p>
            <a:r>
              <a:rPr lang="en-US" dirty="0" smtClean="0"/>
              <a:t>Si</a:t>
            </a:r>
            <a:endParaRPr lang="en-US" dirty="0"/>
          </a:p>
        </p:txBody>
      </p:sp>
      <p:sp>
        <p:nvSpPr>
          <p:cNvPr id="5" name="TextBox 4"/>
          <p:cNvSpPr txBox="1"/>
          <p:nvPr/>
        </p:nvSpPr>
        <p:spPr>
          <a:xfrm>
            <a:off x="3480486" y="3546389"/>
            <a:ext cx="345989" cy="369332"/>
          </a:xfrm>
          <a:prstGeom prst="rect">
            <a:avLst/>
          </a:prstGeom>
          <a:noFill/>
        </p:spPr>
        <p:txBody>
          <a:bodyPr wrap="square" rtlCol="0">
            <a:spAutoFit/>
          </a:bodyPr>
          <a:lstStyle/>
          <a:p>
            <a:r>
              <a:rPr lang="en-US" dirty="0" smtClean="0"/>
              <a:t>Si</a:t>
            </a:r>
            <a:endParaRPr lang="en-US" dirty="0"/>
          </a:p>
        </p:txBody>
      </p:sp>
      <p:sp>
        <p:nvSpPr>
          <p:cNvPr id="6" name="TextBox 5"/>
          <p:cNvSpPr txBox="1"/>
          <p:nvPr/>
        </p:nvSpPr>
        <p:spPr>
          <a:xfrm>
            <a:off x="4765589" y="3546389"/>
            <a:ext cx="345989" cy="369332"/>
          </a:xfrm>
          <a:prstGeom prst="rect">
            <a:avLst/>
          </a:prstGeom>
          <a:noFill/>
        </p:spPr>
        <p:txBody>
          <a:bodyPr wrap="square" rtlCol="0">
            <a:spAutoFit/>
          </a:bodyPr>
          <a:lstStyle/>
          <a:p>
            <a:r>
              <a:rPr lang="en-US" dirty="0" smtClean="0"/>
              <a:t>Si</a:t>
            </a:r>
            <a:endParaRPr lang="en-US" dirty="0"/>
          </a:p>
        </p:txBody>
      </p:sp>
      <p:sp>
        <p:nvSpPr>
          <p:cNvPr id="7" name="TextBox 6"/>
          <p:cNvSpPr txBox="1"/>
          <p:nvPr/>
        </p:nvSpPr>
        <p:spPr>
          <a:xfrm>
            <a:off x="3002690" y="4524285"/>
            <a:ext cx="506626" cy="369332"/>
          </a:xfrm>
          <a:prstGeom prst="rect">
            <a:avLst/>
          </a:prstGeom>
          <a:noFill/>
        </p:spPr>
        <p:txBody>
          <a:bodyPr wrap="square" rtlCol="0">
            <a:spAutoFit/>
          </a:bodyPr>
          <a:lstStyle/>
          <a:p>
            <a:r>
              <a:rPr lang="en-US" dirty="0" err="1" smtClean="0"/>
              <a:t>Gld</a:t>
            </a:r>
            <a:endParaRPr lang="en-US" dirty="0"/>
          </a:p>
        </p:txBody>
      </p:sp>
      <p:sp>
        <p:nvSpPr>
          <p:cNvPr id="3" name="TextBox 2"/>
          <p:cNvSpPr txBox="1"/>
          <p:nvPr/>
        </p:nvSpPr>
        <p:spPr>
          <a:xfrm>
            <a:off x="580766" y="0"/>
            <a:ext cx="7389341" cy="646331"/>
          </a:xfrm>
          <a:prstGeom prst="rect">
            <a:avLst/>
          </a:prstGeom>
          <a:noFill/>
        </p:spPr>
        <p:txBody>
          <a:bodyPr wrap="square" rtlCol="0">
            <a:spAutoFit/>
          </a:bodyPr>
          <a:lstStyle/>
          <a:p>
            <a:r>
              <a:rPr lang="en-US" dirty="0" smtClean="0"/>
              <a:t>To start with Generation Leadership Bonus we need to look at your rank.  That determines how many shares you can earn from each Silver and above.</a:t>
            </a:r>
            <a:endParaRPr lang="en-US" dirty="0"/>
          </a:p>
        </p:txBody>
      </p:sp>
      <p:sp>
        <p:nvSpPr>
          <p:cNvPr id="8" name="TextBox 7"/>
          <p:cNvSpPr txBox="1"/>
          <p:nvPr/>
        </p:nvSpPr>
        <p:spPr>
          <a:xfrm>
            <a:off x="580766" y="646331"/>
            <a:ext cx="7389341" cy="646331"/>
          </a:xfrm>
          <a:prstGeom prst="rect">
            <a:avLst/>
          </a:prstGeom>
          <a:noFill/>
        </p:spPr>
        <p:txBody>
          <a:bodyPr wrap="square" rtlCol="0">
            <a:spAutoFit/>
          </a:bodyPr>
          <a:lstStyle/>
          <a:p>
            <a:r>
              <a:rPr lang="en-US" dirty="0" smtClean="0"/>
              <a:t>Next count your generations. In this case you have down to Gen. 4.   As a Silver you can only earn down to Gen. 3 so the Gen. 4 will be missed out on.</a:t>
            </a:r>
            <a:endParaRPr lang="en-US" dirty="0"/>
          </a:p>
        </p:txBody>
      </p:sp>
      <p:sp>
        <p:nvSpPr>
          <p:cNvPr id="9" name="TextBox 8"/>
          <p:cNvSpPr txBox="1"/>
          <p:nvPr/>
        </p:nvSpPr>
        <p:spPr>
          <a:xfrm>
            <a:off x="2648463" y="5626443"/>
            <a:ext cx="601363" cy="369332"/>
          </a:xfrm>
          <a:prstGeom prst="rect">
            <a:avLst/>
          </a:prstGeom>
          <a:noFill/>
        </p:spPr>
        <p:txBody>
          <a:bodyPr wrap="square" rtlCol="0">
            <a:spAutoFit/>
          </a:bodyPr>
          <a:lstStyle/>
          <a:p>
            <a:r>
              <a:rPr lang="en-US" dirty="0" smtClean="0"/>
              <a:t>Si</a:t>
            </a:r>
            <a:endParaRPr lang="en-US" dirty="0"/>
          </a:p>
        </p:txBody>
      </p:sp>
      <p:sp>
        <p:nvSpPr>
          <p:cNvPr id="10" name="TextBox 9"/>
          <p:cNvSpPr txBox="1"/>
          <p:nvPr/>
        </p:nvSpPr>
        <p:spPr>
          <a:xfrm>
            <a:off x="580766" y="1292662"/>
            <a:ext cx="7331675" cy="646331"/>
          </a:xfrm>
          <a:prstGeom prst="rect">
            <a:avLst/>
          </a:prstGeom>
          <a:noFill/>
        </p:spPr>
        <p:txBody>
          <a:bodyPr wrap="square" rtlCol="0">
            <a:spAutoFit/>
          </a:bodyPr>
          <a:lstStyle/>
          <a:p>
            <a:r>
              <a:rPr lang="en-US" dirty="0" smtClean="0"/>
              <a:t>Now we count the shares! One for yourself and 3 from the Generations that you earn off of.</a:t>
            </a:r>
            <a:endParaRPr lang="en-US" dirty="0"/>
          </a:p>
        </p:txBody>
      </p:sp>
      <p:cxnSp>
        <p:nvCxnSpPr>
          <p:cNvPr id="12" name="Straight Connector 11"/>
          <p:cNvCxnSpPr/>
          <p:nvPr/>
        </p:nvCxnSpPr>
        <p:spPr>
          <a:xfrm>
            <a:off x="3715265" y="2949146"/>
            <a:ext cx="1120346" cy="8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4827373" y="2009692"/>
            <a:ext cx="0" cy="939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715265" y="2017930"/>
            <a:ext cx="112034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715265" y="2017930"/>
            <a:ext cx="0" cy="93945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249826" y="4069492"/>
            <a:ext cx="205534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19" name="Straight Connector 18"/>
          <p:cNvCxnSpPr/>
          <p:nvPr/>
        </p:nvCxnSpPr>
        <p:spPr>
          <a:xfrm flipV="1">
            <a:off x="5305168" y="3385751"/>
            <a:ext cx="0" cy="683741"/>
          </a:xfrm>
          <a:prstGeom prst="line">
            <a:avLst/>
          </a:prstGeom>
        </p:spPr>
        <p:style>
          <a:lnRef idx="2">
            <a:schemeClr val="accent3"/>
          </a:lnRef>
          <a:fillRef idx="0">
            <a:schemeClr val="accent3"/>
          </a:fillRef>
          <a:effectRef idx="1">
            <a:schemeClr val="accent3"/>
          </a:effectRef>
          <a:fontRef idx="minor">
            <a:schemeClr val="tx1"/>
          </a:fontRef>
        </p:style>
      </p:cxnSp>
      <p:cxnSp>
        <p:nvCxnSpPr>
          <p:cNvPr id="21" name="Straight Connector 20"/>
          <p:cNvCxnSpPr/>
          <p:nvPr/>
        </p:nvCxnSpPr>
        <p:spPr>
          <a:xfrm flipH="1">
            <a:off x="3249826" y="3385751"/>
            <a:ext cx="2055342" cy="0"/>
          </a:xfrm>
          <a:prstGeom prst="line">
            <a:avLst/>
          </a:prstGeom>
        </p:spPr>
        <p:style>
          <a:lnRef idx="2">
            <a:schemeClr val="accent3"/>
          </a:lnRef>
          <a:fillRef idx="0">
            <a:schemeClr val="accent3"/>
          </a:fillRef>
          <a:effectRef idx="1">
            <a:schemeClr val="accent3"/>
          </a:effectRef>
          <a:fontRef idx="minor">
            <a:schemeClr val="tx1"/>
          </a:fontRef>
        </p:style>
      </p:cxnSp>
      <p:cxnSp>
        <p:nvCxnSpPr>
          <p:cNvPr id="23" name="Straight Connector 22"/>
          <p:cNvCxnSpPr/>
          <p:nvPr/>
        </p:nvCxnSpPr>
        <p:spPr>
          <a:xfrm>
            <a:off x="3249826" y="3385751"/>
            <a:ext cx="0" cy="683741"/>
          </a:xfrm>
          <a:prstGeom prst="line">
            <a:avLst/>
          </a:prstGeom>
        </p:spPr>
        <p:style>
          <a:lnRef idx="2">
            <a:schemeClr val="accent3"/>
          </a:lnRef>
          <a:fillRef idx="0">
            <a:schemeClr val="accent3"/>
          </a:fillRef>
          <a:effectRef idx="1">
            <a:schemeClr val="accent3"/>
          </a:effectRef>
          <a:fontRef idx="minor">
            <a:schemeClr val="tx1"/>
          </a:fontRef>
        </p:style>
      </p:cxnSp>
      <p:cxnSp>
        <p:nvCxnSpPr>
          <p:cNvPr id="25" name="Straight Connector 24"/>
          <p:cNvCxnSpPr/>
          <p:nvPr/>
        </p:nvCxnSpPr>
        <p:spPr>
          <a:xfrm>
            <a:off x="2940908" y="4423719"/>
            <a:ext cx="642551"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7" name="Straight Connector 26"/>
          <p:cNvCxnSpPr/>
          <p:nvPr/>
        </p:nvCxnSpPr>
        <p:spPr>
          <a:xfrm>
            <a:off x="3583459" y="4423719"/>
            <a:ext cx="0" cy="551935"/>
          </a:xfrm>
          <a:prstGeom prst="line">
            <a:avLst/>
          </a:prstGeom>
        </p:spPr>
        <p:style>
          <a:lnRef idx="2">
            <a:schemeClr val="accent5"/>
          </a:lnRef>
          <a:fillRef idx="0">
            <a:schemeClr val="accent5"/>
          </a:fillRef>
          <a:effectRef idx="1">
            <a:schemeClr val="accent5"/>
          </a:effectRef>
          <a:fontRef idx="minor">
            <a:schemeClr val="tx1"/>
          </a:fontRef>
        </p:style>
      </p:cxnSp>
      <p:cxnSp>
        <p:nvCxnSpPr>
          <p:cNvPr id="29" name="Straight Connector 28"/>
          <p:cNvCxnSpPr/>
          <p:nvPr/>
        </p:nvCxnSpPr>
        <p:spPr>
          <a:xfrm flipH="1">
            <a:off x="2940908" y="4975654"/>
            <a:ext cx="642551"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31" name="Straight Connector 30"/>
          <p:cNvCxnSpPr/>
          <p:nvPr/>
        </p:nvCxnSpPr>
        <p:spPr>
          <a:xfrm flipV="1">
            <a:off x="2940908" y="4423719"/>
            <a:ext cx="0" cy="551935"/>
          </a:xfrm>
          <a:prstGeom prst="line">
            <a:avLst/>
          </a:prstGeom>
        </p:spPr>
        <p:style>
          <a:lnRef idx="2">
            <a:schemeClr val="accent5"/>
          </a:lnRef>
          <a:fillRef idx="0">
            <a:schemeClr val="accent5"/>
          </a:fillRef>
          <a:effectRef idx="1">
            <a:schemeClr val="accent5"/>
          </a:effectRef>
          <a:fontRef idx="minor">
            <a:schemeClr val="tx1"/>
          </a:fontRef>
        </p:style>
      </p:cxnSp>
      <p:cxnSp>
        <p:nvCxnSpPr>
          <p:cNvPr id="33" name="Straight Connector 32"/>
          <p:cNvCxnSpPr/>
          <p:nvPr/>
        </p:nvCxnSpPr>
        <p:spPr>
          <a:xfrm flipH="1">
            <a:off x="3144796" y="5527589"/>
            <a:ext cx="8238" cy="552023"/>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flipH="1">
            <a:off x="2529017" y="5527589"/>
            <a:ext cx="634316" cy="7508"/>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2529017" y="5535097"/>
            <a:ext cx="0" cy="552023"/>
          </a:xfrm>
          <a:prstGeom prst="line">
            <a:avLst/>
          </a:prstGeom>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a:xfrm flipH="1">
            <a:off x="2529017" y="6079612"/>
            <a:ext cx="634316" cy="7508"/>
          </a:xfrm>
          <a:prstGeom prst="line">
            <a:avLst/>
          </a:prstGeom>
        </p:spPr>
        <p:style>
          <a:lnRef idx="2">
            <a:schemeClr val="accent2"/>
          </a:lnRef>
          <a:fillRef idx="0">
            <a:schemeClr val="accent2"/>
          </a:fillRef>
          <a:effectRef idx="1">
            <a:schemeClr val="accent2"/>
          </a:effectRef>
          <a:fontRef idx="minor">
            <a:schemeClr val="tx1"/>
          </a:fontRef>
        </p:style>
      </p:cxnSp>
      <p:sp>
        <p:nvSpPr>
          <p:cNvPr id="64" name="TextBox 63"/>
          <p:cNvSpPr txBox="1"/>
          <p:nvPr/>
        </p:nvSpPr>
        <p:spPr>
          <a:xfrm>
            <a:off x="5008605" y="2215978"/>
            <a:ext cx="296563" cy="369332"/>
          </a:xfrm>
          <a:prstGeom prst="rect">
            <a:avLst/>
          </a:prstGeom>
          <a:noFill/>
        </p:spPr>
        <p:txBody>
          <a:bodyPr wrap="square" rtlCol="0">
            <a:spAutoFit/>
          </a:bodyPr>
          <a:lstStyle/>
          <a:p>
            <a:r>
              <a:rPr lang="en-US" dirty="0" smtClean="0"/>
              <a:t>1</a:t>
            </a:r>
            <a:endParaRPr lang="en-US" dirty="0"/>
          </a:p>
        </p:txBody>
      </p:sp>
      <p:sp>
        <p:nvSpPr>
          <p:cNvPr id="65" name="TextBox 64"/>
          <p:cNvSpPr txBox="1"/>
          <p:nvPr/>
        </p:nvSpPr>
        <p:spPr>
          <a:xfrm>
            <a:off x="5416376" y="3542955"/>
            <a:ext cx="296563" cy="369332"/>
          </a:xfrm>
          <a:prstGeom prst="rect">
            <a:avLst/>
          </a:prstGeom>
          <a:noFill/>
        </p:spPr>
        <p:txBody>
          <a:bodyPr wrap="square" rtlCol="0">
            <a:spAutoFit/>
          </a:bodyPr>
          <a:lstStyle/>
          <a:p>
            <a:r>
              <a:rPr lang="en-US" dirty="0" smtClean="0"/>
              <a:t>1</a:t>
            </a:r>
            <a:endParaRPr lang="en-US" dirty="0"/>
          </a:p>
        </p:txBody>
      </p:sp>
      <p:sp>
        <p:nvSpPr>
          <p:cNvPr id="66" name="TextBox 65"/>
          <p:cNvSpPr txBox="1"/>
          <p:nvPr/>
        </p:nvSpPr>
        <p:spPr>
          <a:xfrm>
            <a:off x="2862648" y="3546389"/>
            <a:ext cx="296563" cy="369332"/>
          </a:xfrm>
          <a:prstGeom prst="rect">
            <a:avLst/>
          </a:prstGeom>
          <a:noFill/>
        </p:spPr>
        <p:txBody>
          <a:bodyPr wrap="square" rtlCol="0">
            <a:spAutoFit/>
          </a:bodyPr>
          <a:lstStyle/>
          <a:p>
            <a:r>
              <a:rPr lang="en-US" dirty="0" smtClean="0"/>
              <a:t>1</a:t>
            </a:r>
            <a:endParaRPr lang="en-US" dirty="0"/>
          </a:p>
        </p:txBody>
      </p:sp>
      <p:sp>
        <p:nvSpPr>
          <p:cNvPr id="67" name="TextBox 66"/>
          <p:cNvSpPr txBox="1"/>
          <p:nvPr/>
        </p:nvSpPr>
        <p:spPr>
          <a:xfrm>
            <a:off x="2566085" y="4536989"/>
            <a:ext cx="296563" cy="369332"/>
          </a:xfrm>
          <a:prstGeom prst="rect">
            <a:avLst/>
          </a:prstGeom>
          <a:noFill/>
        </p:spPr>
        <p:txBody>
          <a:bodyPr wrap="square" rtlCol="0">
            <a:spAutoFit/>
          </a:bodyPr>
          <a:lstStyle/>
          <a:p>
            <a:r>
              <a:rPr lang="en-US" dirty="0" smtClean="0"/>
              <a:t>1</a:t>
            </a:r>
            <a:endParaRPr lang="en-US" dirty="0"/>
          </a:p>
        </p:txBody>
      </p:sp>
      <p:sp>
        <p:nvSpPr>
          <p:cNvPr id="68" name="TextBox 67"/>
          <p:cNvSpPr txBox="1"/>
          <p:nvPr/>
        </p:nvSpPr>
        <p:spPr>
          <a:xfrm>
            <a:off x="6054811" y="2311053"/>
            <a:ext cx="2594918" cy="646331"/>
          </a:xfrm>
          <a:prstGeom prst="rect">
            <a:avLst/>
          </a:prstGeom>
          <a:noFill/>
        </p:spPr>
        <p:txBody>
          <a:bodyPr wrap="square" rtlCol="0">
            <a:spAutoFit/>
          </a:bodyPr>
          <a:lstStyle/>
          <a:p>
            <a:r>
              <a:rPr lang="en-US" dirty="0" smtClean="0"/>
              <a:t>That’s 4 shares that range from $130 - $160 each!</a:t>
            </a:r>
            <a:endParaRPr lang="en-US" dirty="0"/>
          </a:p>
        </p:txBody>
      </p:sp>
      <p:sp>
        <p:nvSpPr>
          <p:cNvPr id="69" name="TextBox 68"/>
          <p:cNvSpPr txBox="1"/>
          <p:nvPr/>
        </p:nvSpPr>
        <p:spPr>
          <a:xfrm>
            <a:off x="354865" y="4376520"/>
            <a:ext cx="2263350" cy="646331"/>
          </a:xfrm>
          <a:prstGeom prst="rect">
            <a:avLst/>
          </a:prstGeom>
          <a:noFill/>
        </p:spPr>
        <p:txBody>
          <a:bodyPr wrap="square" rtlCol="0">
            <a:spAutoFit/>
          </a:bodyPr>
          <a:lstStyle/>
          <a:p>
            <a:r>
              <a:rPr lang="en-US" sz="1200" dirty="0" smtClean="0"/>
              <a:t>Note that even though a Gold is worth 2 shares, you only earn one because you are Silver.</a:t>
            </a:r>
            <a:endParaRPr lang="en-US" sz="1200" dirty="0"/>
          </a:p>
        </p:txBody>
      </p:sp>
    </p:spTree>
    <p:extLst>
      <p:ext uri="{BB962C8B-B14F-4D97-AF65-F5344CB8AC3E}">
        <p14:creationId xmlns:p14="http://schemas.microsoft.com/office/powerpoint/2010/main" val="338806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64" grpId="0"/>
      <p:bldP spid="65" grpId="0"/>
      <p:bldP spid="66" grpId="0"/>
      <p:bldP spid="67" grpId="0"/>
      <p:bldP spid="68" grpId="0"/>
      <p:bldP spid="6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Transitioning to Being a Leader</a:t>
            </a:r>
            <a:endParaRPr lang="en-US" dirty="0"/>
          </a:p>
        </p:txBody>
      </p:sp>
      <p:sp>
        <p:nvSpPr>
          <p:cNvPr id="4" name="TextBox 3"/>
          <p:cNvSpPr txBox="1"/>
          <p:nvPr/>
        </p:nvSpPr>
        <p:spPr>
          <a:xfrm>
            <a:off x="390769" y="2340968"/>
            <a:ext cx="8432800" cy="923330"/>
          </a:xfrm>
          <a:prstGeom prst="rect">
            <a:avLst/>
          </a:prstGeom>
          <a:noFill/>
        </p:spPr>
        <p:txBody>
          <a:bodyPr wrap="square" rtlCol="0">
            <a:spAutoFit/>
          </a:bodyPr>
          <a:lstStyle/>
          <a:p>
            <a:r>
              <a:rPr lang="en-US" dirty="0" smtClean="0"/>
              <a:t>What changes in your commissions?</a:t>
            </a:r>
          </a:p>
          <a:p>
            <a:pPr marL="285750" indent="-285750">
              <a:buFont typeface="Arial" panose="020B0604020202020204" pitchFamily="34" charset="0"/>
              <a:buChar char="•"/>
            </a:pPr>
            <a:r>
              <a:rPr lang="en-US" dirty="0" smtClean="0"/>
              <a:t>Less Fast Start</a:t>
            </a:r>
          </a:p>
          <a:p>
            <a:pPr marL="285750" indent="-285750">
              <a:buFont typeface="Arial" panose="020B0604020202020204" pitchFamily="34" charset="0"/>
              <a:buChar char="•"/>
            </a:pPr>
            <a:r>
              <a:rPr lang="en-US" dirty="0" smtClean="0"/>
              <a:t>More Generations/Generations Leadership Bonus</a:t>
            </a:r>
          </a:p>
        </p:txBody>
      </p:sp>
      <p:sp>
        <p:nvSpPr>
          <p:cNvPr id="5" name="TextBox 4"/>
          <p:cNvSpPr txBox="1"/>
          <p:nvPr/>
        </p:nvSpPr>
        <p:spPr>
          <a:xfrm>
            <a:off x="390769" y="1417638"/>
            <a:ext cx="8432800" cy="923330"/>
          </a:xfrm>
          <a:prstGeom prst="rect">
            <a:avLst/>
          </a:prstGeom>
          <a:noFill/>
        </p:spPr>
        <p:txBody>
          <a:bodyPr wrap="square" rtlCol="0">
            <a:spAutoFit/>
          </a:bodyPr>
          <a:lstStyle/>
          <a:p>
            <a:r>
              <a:rPr lang="en-US" dirty="0" smtClean="0"/>
              <a:t>What changes in your business?</a:t>
            </a:r>
          </a:p>
          <a:p>
            <a:pPr marL="285750" indent="-285750">
              <a:buFont typeface="Arial" panose="020B0604020202020204" pitchFamily="34" charset="0"/>
              <a:buChar char="•"/>
            </a:pPr>
            <a:r>
              <a:rPr lang="en-US" dirty="0" smtClean="0"/>
              <a:t>You start focusing on your builders rather than sign ups.</a:t>
            </a:r>
          </a:p>
          <a:p>
            <a:pPr marL="285750" indent="-285750">
              <a:buFont typeface="Arial" panose="020B0604020202020204" pitchFamily="34" charset="0"/>
              <a:buChar char="•"/>
            </a:pPr>
            <a:r>
              <a:rPr lang="en-US" dirty="0" smtClean="0"/>
              <a:t>You spend more time with your builders.</a:t>
            </a:r>
          </a:p>
        </p:txBody>
      </p:sp>
      <p:sp>
        <p:nvSpPr>
          <p:cNvPr id="6" name="TextBox 5"/>
          <p:cNvSpPr txBox="1"/>
          <p:nvPr/>
        </p:nvSpPr>
        <p:spPr>
          <a:xfrm>
            <a:off x="390769" y="3264298"/>
            <a:ext cx="8296031" cy="923330"/>
          </a:xfrm>
          <a:prstGeom prst="rect">
            <a:avLst/>
          </a:prstGeom>
          <a:noFill/>
        </p:spPr>
        <p:txBody>
          <a:bodyPr wrap="square" rtlCol="0">
            <a:spAutoFit/>
          </a:bodyPr>
          <a:lstStyle/>
          <a:p>
            <a:r>
              <a:rPr lang="en-US" dirty="0" smtClean="0"/>
              <a:t>What are the benefits?</a:t>
            </a:r>
          </a:p>
          <a:p>
            <a:pPr marL="285750" indent="-285750">
              <a:buFont typeface="Arial" panose="020B0604020202020204" pitchFamily="34" charset="0"/>
              <a:buChar char="•"/>
            </a:pPr>
            <a:r>
              <a:rPr lang="en-US" dirty="0" smtClean="0"/>
              <a:t>Moving into financial abundance.</a:t>
            </a:r>
          </a:p>
          <a:p>
            <a:pPr marL="285750" indent="-285750">
              <a:buFont typeface="Arial" panose="020B0604020202020204" pitchFamily="34" charset="0"/>
              <a:buChar char="•"/>
            </a:pPr>
            <a:r>
              <a:rPr lang="en-US" dirty="0" smtClean="0"/>
              <a:t>Helping family and friends grow and find success. </a:t>
            </a:r>
            <a:endParaRPr lang="en-US" dirty="0"/>
          </a:p>
        </p:txBody>
      </p:sp>
    </p:spTree>
    <p:extLst>
      <p:ext uri="{BB962C8B-B14F-4D97-AF65-F5344CB8AC3E}">
        <p14:creationId xmlns:p14="http://schemas.microsoft.com/office/powerpoint/2010/main" val="25316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864"/>
            <a:ext cx="8229600" cy="1143000"/>
          </a:xfrm>
        </p:spPr>
        <p:txBody>
          <a:bodyPr/>
          <a:lstStyle/>
          <a:p>
            <a:r>
              <a:rPr lang="en-US" dirty="0" smtClean="0"/>
              <a:t>Now you know how you get paid!</a:t>
            </a:r>
            <a:endParaRPr lang="en-US" dirty="0"/>
          </a:p>
        </p:txBody>
      </p:sp>
    </p:spTree>
    <p:extLst>
      <p:ext uri="{BB962C8B-B14F-4D97-AF65-F5344CB8AC3E}">
        <p14:creationId xmlns:p14="http://schemas.microsoft.com/office/powerpoint/2010/main" val="1948879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9883"/>
          </a:xfrm>
        </p:spPr>
        <p:txBody>
          <a:bodyPr/>
          <a:lstStyle/>
          <a:p>
            <a:r>
              <a:rPr lang="en-US" dirty="0" err="1" smtClean="0">
                <a:solidFill>
                  <a:srgbClr val="505150"/>
                </a:solidFill>
                <a:latin typeface="Avenir Heavy"/>
                <a:cs typeface="Avenir Heavy"/>
              </a:rPr>
              <a:t>Unilevel</a:t>
            </a:r>
            <a:endParaRPr lang="en-US" dirty="0">
              <a:solidFill>
                <a:srgbClr val="505150"/>
              </a:solidFill>
              <a:latin typeface="Avenir Heavy"/>
              <a:cs typeface="Avenir Heavy"/>
            </a:endParaRPr>
          </a:p>
        </p:txBody>
      </p:sp>
      <p:sp>
        <p:nvSpPr>
          <p:cNvPr id="8" name="Flowchart: Connector 7"/>
          <p:cNvSpPr/>
          <p:nvPr/>
        </p:nvSpPr>
        <p:spPr>
          <a:xfrm>
            <a:off x="4197529" y="1506584"/>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lowchart: Connector 8"/>
          <p:cNvSpPr/>
          <p:nvPr/>
        </p:nvSpPr>
        <p:spPr>
          <a:xfrm>
            <a:off x="4197530" y="2355670"/>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8" idx="4"/>
            <a:endCxn id="9" idx="0"/>
          </p:cNvCxnSpPr>
          <p:nvPr/>
        </p:nvCxnSpPr>
        <p:spPr>
          <a:xfrm>
            <a:off x="4519747" y="2124892"/>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239150" y="1137252"/>
            <a:ext cx="68696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519746" y="2240281"/>
            <a:ext cx="14663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053362" y="2240281"/>
            <a:ext cx="1466384"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Flowchart: Connector 14"/>
          <p:cNvSpPr/>
          <p:nvPr/>
        </p:nvSpPr>
        <p:spPr>
          <a:xfrm>
            <a:off x="2731148" y="2355670"/>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lowchart: Connector 16"/>
          <p:cNvSpPr/>
          <p:nvPr/>
        </p:nvSpPr>
        <p:spPr>
          <a:xfrm>
            <a:off x="5658641" y="2355669"/>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053362" y="2240281"/>
            <a:ext cx="0" cy="115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80859" y="2240280"/>
            <a:ext cx="0" cy="115389"/>
          </a:xfrm>
          <a:prstGeom prst="line">
            <a:avLst/>
          </a:prstGeom>
        </p:spPr>
        <p:style>
          <a:lnRef idx="2">
            <a:schemeClr val="accent1"/>
          </a:lnRef>
          <a:fillRef idx="0">
            <a:schemeClr val="accent1"/>
          </a:fillRef>
          <a:effectRef idx="1">
            <a:schemeClr val="accent1"/>
          </a:effectRef>
          <a:fontRef idx="minor">
            <a:schemeClr val="tx1"/>
          </a:fontRef>
        </p:style>
      </p:cxnSp>
      <p:sp>
        <p:nvSpPr>
          <p:cNvPr id="25" name="Flowchart: Connector 24"/>
          <p:cNvSpPr/>
          <p:nvPr/>
        </p:nvSpPr>
        <p:spPr>
          <a:xfrm>
            <a:off x="4192259" y="3213853"/>
            <a:ext cx="644435"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26" name="Straight Connector 25"/>
          <p:cNvCxnSpPr>
            <a:endCxn id="25" idx="0"/>
          </p:cNvCxnSpPr>
          <p:nvPr/>
        </p:nvCxnSpPr>
        <p:spPr>
          <a:xfrm>
            <a:off x="4514476" y="2983075"/>
            <a:ext cx="1" cy="23077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860698" y="3048022"/>
            <a:ext cx="469959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44" name="Straight Connector 43"/>
          <p:cNvCxnSpPr/>
          <p:nvPr/>
        </p:nvCxnSpPr>
        <p:spPr>
          <a:xfrm>
            <a:off x="1860698" y="2135547"/>
            <a:ext cx="469959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847734" y="4011859"/>
            <a:ext cx="4699590" cy="0"/>
          </a:xfrm>
          <a:prstGeom prst="line">
            <a:avLst/>
          </a:prstGeom>
        </p:spPr>
        <p:style>
          <a:lnRef idx="2">
            <a:schemeClr val="accent4"/>
          </a:lnRef>
          <a:fillRef idx="0">
            <a:schemeClr val="accent4"/>
          </a:fillRef>
          <a:effectRef idx="1">
            <a:schemeClr val="accent4"/>
          </a:effectRef>
          <a:fontRef idx="minor">
            <a:schemeClr val="tx1"/>
          </a:fontRef>
        </p:style>
      </p:cxnSp>
      <p:sp>
        <p:nvSpPr>
          <p:cNvPr id="48" name="TextBox 47"/>
          <p:cNvSpPr txBox="1"/>
          <p:nvPr/>
        </p:nvSpPr>
        <p:spPr>
          <a:xfrm>
            <a:off x="1007762" y="2480157"/>
            <a:ext cx="839972" cy="369332"/>
          </a:xfrm>
          <a:prstGeom prst="rect">
            <a:avLst/>
          </a:prstGeom>
          <a:noFill/>
        </p:spPr>
        <p:txBody>
          <a:bodyPr wrap="square" rtlCol="0">
            <a:spAutoFit/>
          </a:bodyPr>
          <a:lstStyle/>
          <a:p>
            <a:r>
              <a:rPr lang="en-US" dirty="0" smtClean="0"/>
              <a:t>Level 1</a:t>
            </a:r>
            <a:endParaRPr lang="en-US" dirty="0"/>
          </a:p>
        </p:txBody>
      </p:sp>
      <p:sp>
        <p:nvSpPr>
          <p:cNvPr id="49" name="TextBox 48"/>
          <p:cNvSpPr txBox="1"/>
          <p:nvPr/>
        </p:nvSpPr>
        <p:spPr>
          <a:xfrm>
            <a:off x="1003789" y="3338341"/>
            <a:ext cx="839972" cy="369332"/>
          </a:xfrm>
          <a:prstGeom prst="rect">
            <a:avLst/>
          </a:prstGeom>
          <a:noFill/>
        </p:spPr>
        <p:txBody>
          <a:bodyPr wrap="square" rtlCol="0">
            <a:spAutoFit/>
          </a:bodyPr>
          <a:lstStyle/>
          <a:p>
            <a:r>
              <a:rPr lang="en-US" dirty="0" smtClean="0"/>
              <a:t>Level 2</a:t>
            </a:r>
            <a:endParaRPr lang="en-US" dirty="0"/>
          </a:p>
        </p:txBody>
      </p:sp>
      <p:cxnSp>
        <p:nvCxnSpPr>
          <p:cNvPr id="5" name="Straight Connector 4"/>
          <p:cNvCxnSpPr/>
          <p:nvPr/>
        </p:nvCxnSpPr>
        <p:spPr>
          <a:xfrm>
            <a:off x="6547324" y="2124892"/>
            <a:ext cx="0" cy="1886967"/>
          </a:xfrm>
          <a:prstGeom prst="line">
            <a:avLst/>
          </a:prstGeom>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3351763" y="1635132"/>
            <a:ext cx="887387" cy="369332"/>
          </a:xfrm>
          <a:prstGeom prst="rect">
            <a:avLst/>
          </a:prstGeom>
          <a:noFill/>
        </p:spPr>
        <p:txBody>
          <a:bodyPr wrap="square" rtlCol="0">
            <a:spAutoFit/>
          </a:bodyPr>
          <a:lstStyle/>
          <a:p>
            <a:r>
              <a:rPr lang="en-US" dirty="0" smtClean="0"/>
              <a:t>100 PV</a:t>
            </a:r>
            <a:endParaRPr lang="en-US" dirty="0"/>
          </a:p>
        </p:txBody>
      </p:sp>
      <p:sp>
        <p:nvSpPr>
          <p:cNvPr id="23" name="TextBox 22"/>
          <p:cNvSpPr txBox="1"/>
          <p:nvPr/>
        </p:nvSpPr>
        <p:spPr>
          <a:xfrm>
            <a:off x="1864425" y="2482286"/>
            <a:ext cx="887387" cy="369332"/>
          </a:xfrm>
          <a:prstGeom prst="rect">
            <a:avLst/>
          </a:prstGeom>
          <a:noFill/>
        </p:spPr>
        <p:txBody>
          <a:bodyPr wrap="square" rtlCol="0">
            <a:spAutoFit/>
          </a:bodyPr>
          <a:lstStyle/>
          <a:p>
            <a:r>
              <a:rPr lang="en-US" dirty="0" smtClean="0"/>
              <a:t>100 PV</a:t>
            </a:r>
            <a:endParaRPr lang="en-US" dirty="0"/>
          </a:p>
        </p:txBody>
      </p:sp>
      <p:sp>
        <p:nvSpPr>
          <p:cNvPr id="24" name="TextBox 23"/>
          <p:cNvSpPr txBox="1"/>
          <p:nvPr/>
        </p:nvSpPr>
        <p:spPr>
          <a:xfrm>
            <a:off x="3375583" y="2490837"/>
            <a:ext cx="887387" cy="369332"/>
          </a:xfrm>
          <a:prstGeom prst="rect">
            <a:avLst/>
          </a:prstGeom>
          <a:noFill/>
        </p:spPr>
        <p:txBody>
          <a:bodyPr wrap="square" rtlCol="0">
            <a:spAutoFit/>
          </a:bodyPr>
          <a:lstStyle/>
          <a:p>
            <a:r>
              <a:rPr lang="en-US" dirty="0" smtClean="0"/>
              <a:t>100 PV</a:t>
            </a:r>
            <a:endParaRPr lang="en-US" dirty="0"/>
          </a:p>
        </p:txBody>
      </p:sp>
      <p:sp>
        <p:nvSpPr>
          <p:cNvPr id="27" name="TextBox 26"/>
          <p:cNvSpPr txBox="1"/>
          <p:nvPr/>
        </p:nvSpPr>
        <p:spPr>
          <a:xfrm>
            <a:off x="4853420" y="2490837"/>
            <a:ext cx="887387" cy="369332"/>
          </a:xfrm>
          <a:prstGeom prst="rect">
            <a:avLst/>
          </a:prstGeom>
          <a:noFill/>
        </p:spPr>
        <p:txBody>
          <a:bodyPr wrap="square" rtlCol="0">
            <a:spAutoFit/>
          </a:bodyPr>
          <a:lstStyle/>
          <a:p>
            <a:r>
              <a:rPr lang="en-US" dirty="0" smtClean="0"/>
              <a:t>100 PV</a:t>
            </a:r>
            <a:endParaRPr lang="en-US" dirty="0"/>
          </a:p>
        </p:txBody>
      </p:sp>
      <p:sp>
        <p:nvSpPr>
          <p:cNvPr id="28" name="TextBox 27"/>
          <p:cNvSpPr txBox="1"/>
          <p:nvPr/>
        </p:nvSpPr>
        <p:spPr>
          <a:xfrm>
            <a:off x="3375583" y="3338341"/>
            <a:ext cx="887387" cy="369332"/>
          </a:xfrm>
          <a:prstGeom prst="rect">
            <a:avLst/>
          </a:prstGeom>
          <a:noFill/>
        </p:spPr>
        <p:txBody>
          <a:bodyPr wrap="square" rtlCol="0">
            <a:spAutoFit/>
          </a:bodyPr>
          <a:lstStyle/>
          <a:p>
            <a:r>
              <a:rPr lang="en-US" dirty="0" smtClean="0"/>
              <a:t>100 PV</a:t>
            </a:r>
            <a:endParaRPr lang="en-US" dirty="0"/>
          </a:p>
        </p:txBody>
      </p:sp>
      <p:sp>
        <p:nvSpPr>
          <p:cNvPr id="29" name="TextBox 28"/>
          <p:cNvSpPr txBox="1"/>
          <p:nvPr/>
        </p:nvSpPr>
        <p:spPr>
          <a:xfrm>
            <a:off x="6791573" y="2480157"/>
            <a:ext cx="478465" cy="369332"/>
          </a:xfrm>
          <a:prstGeom prst="rect">
            <a:avLst/>
          </a:prstGeom>
          <a:noFill/>
        </p:spPr>
        <p:txBody>
          <a:bodyPr wrap="square" rtlCol="0">
            <a:spAutoFit/>
          </a:bodyPr>
          <a:lstStyle/>
          <a:p>
            <a:r>
              <a:rPr lang="en-US" dirty="0" smtClean="0"/>
              <a:t>8%</a:t>
            </a:r>
            <a:endParaRPr lang="en-US" dirty="0"/>
          </a:p>
        </p:txBody>
      </p:sp>
      <p:sp>
        <p:nvSpPr>
          <p:cNvPr id="30" name="TextBox 29"/>
          <p:cNvSpPr txBox="1"/>
          <p:nvPr/>
        </p:nvSpPr>
        <p:spPr>
          <a:xfrm>
            <a:off x="6770307" y="3343006"/>
            <a:ext cx="520995" cy="369332"/>
          </a:xfrm>
          <a:prstGeom prst="rect">
            <a:avLst/>
          </a:prstGeom>
          <a:noFill/>
        </p:spPr>
        <p:txBody>
          <a:bodyPr wrap="square" rtlCol="0">
            <a:spAutoFit/>
          </a:bodyPr>
          <a:lstStyle/>
          <a:p>
            <a:r>
              <a:rPr lang="en-US" dirty="0" smtClean="0"/>
              <a:t>5%</a:t>
            </a:r>
            <a:endParaRPr lang="en-US" dirty="0"/>
          </a:p>
        </p:txBody>
      </p:sp>
      <p:sp>
        <p:nvSpPr>
          <p:cNvPr id="3" name="TextBox 2"/>
          <p:cNvSpPr txBox="1"/>
          <p:nvPr/>
        </p:nvSpPr>
        <p:spPr>
          <a:xfrm>
            <a:off x="757419" y="1436849"/>
            <a:ext cx="2594344" cy="646331"/>
          </a:xfrm>
          <a:prstGeom prst="rect">
            <a:avLst/>
          </a:prstGeom>
          <a:noFill/>
        </p:spPr>
        <p:txBody>
          <a:bodyPr wrap="square" rtlCol="0">
            <a:spAutoFit/>
          </a:bodyPr>
          <a:lstStyle/>
          <a:p>
            <a:r>
              <a:rPr lang="en-US" dirty="0" smtClean="0"/>
              <a:t>In order to earn </a:t>
            </a:r>
            <a:r>
              <a:rPr lang="en-US" dirty="0" err="1" smtClean="0"/>
              <a:t>unilevel</a:t>
            </a:r>
            <a:r>
              <a:rPr lang="en-US" dirty="0" smtClean="0"/>
              <a:t> you need at least 100 PV.</a:t>
            </a:r>
            <a:endParaRPr lang="en-US" dirty="0"/>
          </a:p>
        </p:txBody>
      </p:sp>
      <p:sp>
        <p:nvSpPr>
          <p:cNvPr id="10" name="TextBox 9"/>
          <p:cNvSpPr txBox="1"/>
          <p:nvPr/>
        </p:nvSpPr>
        <p:spPr>
          <a:xfrm>
            <a:off x="751690" y="4175601"/>
            <a:ext cx="6571049" cy="646331"/>
          </a:xfrm>
          <a:prstGeom prst="rect">
            <a:avLst/>
          </a:prstGeom>
          <a:noFill/>
        </p:spPr>
        <p:txBody>
          <a:bodyPr wrap="square" rtlCol="0">
            <a:spAutoFit/>
          </a:bodyPr>
          <a:lstStyle/>
          <a:p>
            <a:r>
              <a:rPr lang="en-US" dirty="0" smtClean="0"/>
              <a:t>The levels are based off of how many members are in a line.  With the exception of Compression.</a:t>
            </a:r>
            <a:endParaRPr lang="en-US" dirty="0"/>
          </a:p>
        </p:txBody>
      </p:sp>
      <p:cxnSp>
        <p:nvCxnSpPr>
          <p:cNvPr id="42" name="Straight Connector 41"/>
          <p:cNvCxnSpPr/>
          <p:nvPr/>
        </p:nvCxnSpPr>
        <p:spPr>
          <a:xfrm flipV="1">
            <a:off x="6547324" y="2135547"/>
            <a:ext cx="0" cy="91247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148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9883"/>
          </a:xfrm>
        </p:spPr>
        <p:txBody>
          <a:bodyPr/>
          <a:lstStyle/>
          <a:p>
            <a:r>
              <a:rPr lang="en-US" dirty="0" err="1" smtClean="0">
                <a:solidFill>
                  <a:srgbClr val="505150"/>
                </a:solidFill>
                <a:latin typeface="Avenir Heavy"/>
                <a:cs typeface="Avenir Heavy"/>
              </a:rPr>
              <a:t>Unilevel</a:t>
            </a:r>
            <a:endParaRPr lang="en-US" dirty="0">
              <a:solidFill>
                <a:srgbClr val="505150"/>
              </a:solidFill>
              <a:latin typeface="Avenir Heavy"/>
              <a:cs typeface="Avenir Heavy"/>
            </a:endParaRPr>
          </a:p>
        </p:txBody>
      </p:sp>
      <p:sp>
        <p:nvSpPr>
          <p:cNvPr id="8" name="Flowchart: Connector 7"/>
          <p:cNvSpPr/>
          <p:nvPr/>
        </p:nvSpPr>
        <p:spPr>
          <a:xfrm>
            <a:off x="4197529" y="1506584"/>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lowchart: Connector 8"/>
          <p:cNvSpPr/>
          <p:nvPr/>
        </p:nvSpPr>
        <p:spPr>
          <a:xfrm>
            <a:off x="4197530" y="2355670"/>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8" idx="4"/>
            <a:endCxn id="9" idx="0"/>
          </p:cNvCxnSpPr>
          <p:nvPr/>
        </p:nvCxnSpPr>
        <p:spPr>
          <a:xfrm>
            <a:off x="4519747" y="2124892"/>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239150" y="1137252"/>
            <a:ext cx="68696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519746" y="2240281"/>
            <a:ext cx="14663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438400" y="2240281"/>
            <a:ext cx="2081346"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Flowchart: Connector 16"/>
          <p:cNvSpPr/>
          <p:nvPr/>
        </p:nvSpPr>
        <p:spPr>
          <a:xfrm>
            <a:off x="5658641" y="2355669"/>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2438400" y="2248136"/>
            <a:ext cx="13600" cy="1928448"/>
          </a:xfrm>
          <a:prstGeom prst="line">
            <a:avLst/>
          </a:prstGeom>
        </p:spPr>
        <p:style>
          <a:lnRef idx="2">
            <a:schemeClr val="accent4"/>
          </a:lnRef>
          <a:fillRef idx="0">
            <a:schemeClr val="accent4"/>
          </a:fillRef>
          <a:effectRef idx="1">
            <a:schemeClr val="accent4"/>
          </a:effectRef>
          <a:fontRef idx="minor">
            <a:schemeClr val="tx1"/>
          </a:fontRef>
        </p:style>
      </p:cxnSp>
      <p:sp>
        <p:nvSpPr>
          <p:cNvPr id="15" name="Flowchart: Connector 14"/>
          <p:cNvSpPr/>
          <p:nvPr/>
        </p:nvSpPr>
        <p:spPr>
          <a:xfrm>
            <a:off x="2135814" y="2363525"/>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5980859" y="2240280"/>
            <a:ext cx="0" cy="1153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514476" y="2983075"/>
            <a:ext cx="0" cy="1201363"/>
          </a:xfrm>
          <a:prstGeom prst="line">
            <a:avLst/>
          </a:prstGeom>
        </p:spPr>
        <p:style>
          <a:lnRef idx="2">
            <a:schemeClr val="accent1"/>
          </a:lnRef>
          <a:fillRef idx="0">
            <a:schemeClr val="accent1"/>
          </a:fillRef>
          <a:effectRef idx="1">
            <a:schemeClr val="accent1"/>
          </a:effectRef>
          <a:fontRef idx="minor">
            <a:schemeClr val="tx1"/>
          </a:fontRef>
        </p:style>
      </p:cxnSp>
      <p:sp>
        <p:nvSpPr>
          <p:cNvPr id="25" name="Flowchart: Connector 24"/>
          <p:cNvSpPr/>
          <p:nvPr/>
        </p:nvSpPr>
        <p:spPr>
          <a:xfrm>
            <a:off x="4192259" y="3213852"/>
            <a:ext cx="644435" cy="641455"/>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1860698" y="2135547"/>
            <a:ext cx="4699590" cy="0"/>
          </a:xfrm>
          <a:prstGeom prst="line">
            <a:avLst/>
          </a:prstGeom>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803234" y="2222452"/>
            <a:ext cx="839972" cy="369332"/>
          </a:xfrm>
          <a:prstGeom prst="rect">
            <a:avLst/>
          </a:prstGeom>
          <a:noFill/>
        </p:spPr>
        <p:txBody>
          <a:bodyPr wrap="square" rtlCol="0">
            <a:spAutoFit/>
          </a:bodyPr>
          <a:lstStyle/>
          <a:p>
            <a:r>
              <a:rPr lang="en-US" dirty="0" smtClean="0"/>
              <a:t>Level 1</a:t>
            </a:r>
            <a:endParaRPr lang="en-US" dirty="0"/>
          </a:p>
        </p:txBody>
      </p:sp>
      <p:sp>
        <p:nvSpPr>
          <p:cNvPr id="49" name="TextBox 48"/>
          <p:cNvSpPr txBox="1"/>
          <p:nvPr/>
        </p:nvSpPr>
        <p:spPr>
          <a:xfrm>
            <a:off x="715465" y="4235971"/>
            <a:ext cx="839972" cy="369332"/>
          </a:xfrm>
          <a:prstGeom prst="rect">
            <a:avLst/>
          </a:prstGeom>
          <a:noFill/>
        </p:spPr>
        <p:txBody>
          <a:bodyPr wrap="square" rtlCol="0">
            <a:spAutoFit/>
          </a:bodyPr>
          <a:lstStyle/>
          <a:p>
            <a:r>
              <a:rPr lang="en-US" dirty="0" smtClean="0"/>
              <a:t>Level 2</a:t>
            </a:r>
            <a:endParaRPr lang="en-US" dirty="0"/>
          </a:p>
        </p:txBody>
      </p:sp>
      <p:sp>
        <p:nvSpPr>
          <p:cNvPr id="18" name="TextBox 17"/>
          <p:cNvSpPr txBox="1"/>
          <p:nvPr/>
        </p:nvSpPr>
        <p:spPr>
          <a:xfrm>
            <a:off x="3351763" y="1635132"/>
            <a:ext cx="887387" cy="369332"/>
          </a:xfrm>
          <a:prstGeom prst="rect">
            <a:avLst/>
          </a:prstGeom>
          <a:noFill/>
        </p:spPr>
        <p:txBody>
          <a:bodyPr wrap="square" rtlCol="0">
            <a:spAutoFit/>
          </a:bodyPr>
          <a:lstStyle/>
          <a:p>
            <a:r>
              <a:rPr lang="en-US" dirty="0" smtClean="0"/>
              <a:t>100 PV</a:t>
            </a:r>
            <a:endParaRPr lang="en-US" dirty="0"/>
          </a:p>
        </p:txBody>
      </p:sp>
      <p:sp>
        <p:nvSpPr>
          <p:cNvPr id="23" name="TextBox 22"/>
          <p:cNvSpPr txBox="1"/>
          <p:nvPr/>
        </p:nvSpPr>
        <p:spPr>
          <a:xfrm>
            <a:off x="1342402" y="2475580"/>
            <a:ext cx="887387" cy="369332"/>
          </a:xfrm>
          <a:prstGeom prst="rect">
            <a:avLst/>
          </a:prstGeom>
          <a:noFill/>
        </p:spPr>
        <p:txBody>
          <a:bodyPr wrap="square" rtlCol="0">
            <a:spAutoFit/>
          </a:bodyPr>
          <a:lstStyle/>
          <a:p>
            <a:r>
              <a:rPr lang="en-US" dirty="0" smtClean="0"/>
              <a:t>100 PV</a:t>
            </a:r>
            <a:endParaRPr lang="en-US" dirty="0"/>
          </a:p>
        </p:txBody>
      </p:sp>
      <p:sp>
        <p:nvSpPr>
          <p:cNvPr id="27" name="TextBox 26"/>
          <p:cNvSpPr txBox="1"/>
          <p:nvPr/>
        </p:nvSpPr>
        <p:spPr>
          <a:xfrm>
            <a:off x="4853420" y="2490837"/>
            <a:ext cx="887387" cy="369332"/>
          </a:xfrm>
          <a:prstGeom prst="rect">
            <a:avLst/>
          </a:prstGeom>
          <a:noFill/>
        </p:spPr>
        <p:txBody>
          <a:bodyPr wrap="square" rtlCol="0">
            <a:spAutoFit/>
          </a:bodyPr>
          <a:lstStyle/>
          <a:p>
            <a:r>
              <a:rPr lang="en-US" dirty="0" smtClean="0"/>
              <a:t>100 PV</a:t>
            </a:r>
            <a:endParaRPr lang="en-US" dirty="0"/>
          </a:p>
        </p:txBody>
      </p:sp>
      <p:sp>
        <p:nvSpPr>
          <p:cNvPr id="28" name="TextBox 27"/>
          <p:cNvSpPr txBox="1"/>
          <p:nvPr/>
        </p:nvSpPr>
        <p:spPr>
          <a:xfrm>
            <a:off x="3375583" y="3338341"/>
            <a:ext cx="887387" cy="369332"/>
          </a:xfrm>
          <a:prstGeom prst="rect">
            <a:avLst/>
          </a:prstGeom>
          <a:noFill/>
        </p:spPr>
        <p:txBody>
          <a:bodyPr wrap="square" rtlCol="0">
            <a:spAutoFit/>
          </a:bodyPr>
          <a:lstStyle/>
          <a:p>
            <a:r>
              <a:rPr lang="en-US" dirty="0" smtClean="0"/>
              <a:t>100 PV</a:t>
            </a:r>
            <a:endParaRPr lang="en-US" dirty="0"/>
          </a:p>
        </p:txBody>
      </p:sp>
      <p:sp>
        <p:nvSpPr>
          <p:cNvPr id="29" name="TextBox 28"/>
          <p:cNvSpPr txBox="1"/>
          <p:nvPr/>
        </p:nvSpPr>
        <p:spPr>
          <a:xfrm>
            <a:off x="6791573" y="2480157"/>
            <a:ext cx="478465" cy="369332"/>
          </a:xfrm>
          <a:prstGeom prst="rect">
            <a:avLst/>
          </a:prstGeom>
          <a:noFill/>
        </p:spPr>
        <p:txBody>
          <a:bodyPr wrap="square" rtlCol="0">
            <a:spAutoFit/>
          </a:bodyPr>
          <a:lstStyle/>
          <a:p>
            <a:r>
              <a:rPr lang="en-US" dirty="0" smtClean="0"/>
              <a:t>8%</a:t>
            </a:r>
            <a:endParaRPr lang="en-US" dirty="0"/>
          </a:p>
        </p:txBody>
      </p:sp>
      <p:sp>
        <p:nvSpPr>
          <p:cNvPr id="30" name="TextBox 29"/>
          <p:cNvSpPr txBox="1"/>
          <p:nvPr/>
        </p:nvSpPr>
        <p:spPr>
          <a:xfrm>
            <a:off x="6749043" y="4483392"/>
            <a:ext cx="520995" cy="369332"/>
          </a:xfrm>
          <a:prstGeom prst="rect">
            <a:avLst/>
          </a:prstGeom>
          <a:noFill/>
        </p:spPr>
        <p:txBody>
          <a:bodyPr wrap="square" rtlCol="0">
            <a:spAutoFit/>
          </a:bodyPr>
          <a:lstStyle/>
          <a:p>
            <a:r>
              <a:rPr lang="en-US" dirty="0" smtClean="0"/>
              <a:t>5%</a:t>
            </a:r>
            <a:endParaRPr lang="en-US" dirty="0"/>
          </a:p>
        </p:txBody>
      </p:sp>
      <p:sp>
        <p:nvSpPr>
          <p:cNvPr id="11" name="TextBox 10"/>
          <p:cNvSpPr txBox="1"/>
          <p:nvPr/>
        </p:nvSpPr>
        <p:spPr>
          <a:xfrm>
            <a:off x="1003789" y="5204034"/>
            <a:ext cx="5762546" cy="646331"/>
          </a:xfrm>
          <a:prstGeom prst="rect">
            <a:avLst/>
          </a:prstGeom>
          <a:noFill/>
        </p:spPr>
        <p:txBody>
          <a:bodyPr wrap="square" rtlCol="0">
            <a:spAutoFit/>
          </a:bodyPr>
          <a:lstStyle/>
          <a:p>
            <a:r>
              <a:rPr lang="en-US" dirty="0" smtClean="0"/>
              <a:t>Compression happens when there is a member without a 100 PV order and someone under them has at least 100 PV.</a:t>
            </a:r>
            <a:endParaRPr lang="en-US" dirty="0"/>
          </a:p>
        </p:txBody>
      </p:sp>
      <p:sp>
        <p:nvSpPr>
          <p:cNvPr id="12" name="TextBox 11"/>
          <p:cNvSpPr txBox="1"/>
          <p:nvPr/>
        </p:nvSpPr>
        <p:spPr>
          <a:xfrm>
            <a:off x="3444616" y="2475580"/>
            <a:ext cx="729318" cy="369332"/>
          </a:xfrm>
          <a:prstGeom prst="rect">
            <a:avLst/>
          </a:prstGeom>
          <a:noFill/>
        </p:spPr>
        <p:txBody>
          <a:bodyPr wrap="square" rtlCol="0">
            <a:spAutoFit/>
          </a:bodyPr>
          <a:lstStyle/>
          <a:p>
            <a:r>
              <a:rPr lang="en-US" dirty="0" smtClean="0"/>
              <a:t>50 PV</a:t>
            </a:r>
            <a:endParaRPr lang="en-US" dirty="0"/>
          </a:p>
        </p:txBody>
      </p:sp>
      <p:cxnSp>
        <p:nvCxnSpPr>
          <p:cNvPr id="34" name="Elbow Connector 33"/>
          <p:cNvCxnSpPr/>
          <p:nvPr/>
        </p:nvCxnSpPr>
        <p:spPr>
          <a:xfrm>
            <a:off x="1860698" y="3048022"/>
            <a:ext cx="2653778" cy="963837"/>
          </a:xfrm>
          <a:prstGeom prst="bentConnector3">
            <a:avLst/>
          </a:prstGeom>
        </p:spPr>
        <p:style>
          <a:lnRef idx="2">
            <a:schemeClr val="accent4"/>
          </a:lnRef>
          <a:fillRef idx="0">
            <a:schemeClr val="accent4"/>
          </a:fillRef>
          <a:effectRef idx="1">
            <a:schemeClr val="accent4"/>
          </a:effectRef>
          <a:fontRef idx="minor">
            <a:schemeClr val="tx1"/>
          </a:fontRef>
        </p:style>
      </p:cxnSp>
      <p:cxnSp>
        <p:nvCxnSpPr>
          <p:cNvPr id="42" name="Straight Connector 41"/>
          <p:cNvCxnSpPr/>
          <p:nvPr/>
        </p:nvCxnSpPr>
        <p:spPr>
          <a:xfrm flipV="1">
            <a:off x="6547324" y="2135547"/>
            <a:ext cx="0" cy="912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Elbow Connector 49"/>
          <p:cNvCxnSpPr/>
          <p:nvPr/>
        </p:nvCxnSpPr>
        <p:spPr>
          <a:xfrm flipV="1">
            <a:off x="4508172" y="3054572"/>
            <a:ext cx="2062749" cy="957288"/>
          </a:xfrm>
          <a:prstGeom prst="bentConnector3">
            <a:avLst/>
          </a:prstGeom>
        </p:spPr>
        <p:style>
          <a:lnRef idx="2">
            <a:schemeClr val="accent4"/>
          </a:lnRef>
          <a:fillRef idx="0">
            <a:schemeClr val="accent4"/>
          </a:fillRef>
          <a:effectRef idx="1">
            <a:schemeClr val="accent4"/>
          </a:effectRef>
          <a:fontRef idx="minor">
            <a:schemeClr val="tx1"/>
          </a:fontRef>
        </p:style>
      </p:cxnSp>
      <p:sp>
        <p:nvSpPr>
          <p:cNvPr id="6" name="Oval 5"/>
          <p:cNvSpPr/>
          <p:nvPr/>
        </p:nvSpPr>
        <p:spPr>
          <a:xfrm>
            <a:off x="2097752" y="4184438"/>
            <a:ext cx="682497" cy="689419"/>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TextBox 9"/>
          <p:cNvSpPr txBox="1"/>
          <p:nvPr/>
        </p:nvSpPr>
        <p:spPr>
          <a:xfrm>
            <a:off x="1314983" y="4431547"/>
            <a:ext cx="837537" cy="369332"/>
          </a:xfrm>
          <a:prstGeom prst="rect">
            <a:avLst/>
          </a:prstGeom>
          <a:noFill/>
        </p:spPr>
        <p:txBody>
          <a:bodyPr wrap="none" rtlCol="0">
            <a:spAutoFit/>
          </a:bodyPr>
          <a:lstStyle/>
          <a:p>
            <a:r>
              <a:rPr lang="en-US" dirty="0" smtClean="0"/>
              <a:t>100 PV</a:t>
            </a:r>
            <a:endParaRPr lang="en-US" dirty="0"/>
          </a:p>
        </p:txBody>
      </p:sp>
      <p:sp>
        <p:nvSpPr>
          <p:cNvPr id="22" name="Oval 21"/>
          <p:cNvSpPr/>
          <p:nvPr/>
        </p:nvSpPr>
        <p:spPr>
          <a:xfrm>
            <a:off x="4173116" y="4196223"/>
            <a:ext cx="671243" cy="681551"/>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1" name="TextBox 30"/>
          <p:cNvSpPr txBox="1"/>
          <p:nvPr/>
        </p:nvSpPr>
        <p:spPr>
          <a:xfrm>
            <a:off x="3228594" y="4468151"/>
            <a:ext cx="837537" cy="369332"/>
          </a:xfrm>
          <a:prstGeom prst="rect">
            <a:avLst/>
          </a:prstGeom>
          <a:noFill/>
        </p:spPr>
        <p:txBody>
          <a:bodyPr wrap="none" rtlCol="0">
            <a:spAutoFit/>
          </a:bodyPr>
          <a:lstStyle/>
          <a:p>
            <a:r>
              <a:rPr lang="en-US" dirty="0" smtClean="0"/>
              <a:t>100 PV</a:t>
            </a:r>
            <a:endParaRPr lang="en-US" dirty="0"/>
          </a:p>
        </p:txBody>
      </p:sp>
      <p:cxnSp>
        <p:nvCxnSpPr>
          <p:cNvPr id="33" name="Straight Connector 32"/>
          <p:cNvCxnSpPr/>
          <p:nvPr/>
        </p:nvCxnSpPr>
        <p:spPr>
          <a:xfrm>
            <a:off x="1860698" y="5074508"/>
            <a:ext cx="4888345"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607945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9883"/>
          </a:xfrm>
        </p:spPr>
        <p:txBody>
          <a:bodyPr/>
          <a:lstStyle/>
          <a:p>
            <a:r>
              <a:rPr lang="en-US" dirty="0" err="1" smtClean="0">
                <a:solidFill>
                  <a:srgbClr val="505150"/>
                </a:solidFill>
                <a:latin typeface="Avenir Heavy"/>
                <a:cs typeface="Avenir Heavy"/>
              </a:rPr>
              <a:t>Unilevel</a:t>
            </a:r>
            <a:endParaRPr lang="en-US" dirty="0">
              <a:solidFill>
                <a:srgbClr val="505150"/>
              </a:solidFill>
              <a:latin typeface="Avenir Heavy"/>
              <a:cs typeface="Avenir Heavy"/>
            </a:endParaRPr>
          </a:p>
        </p:txBody>
      </p:sp>
      <p:sp>
        <p:nvSpPr>
          <p:cNvPr id="8" name="Flowchart: Connector 7"/>
          <p:cNvSpPr/>
          <p:nvPr/>
        </p:nvSpPr>
        <p:spPr>
          <a:xfrm>
            <a:off x="4197529" y="1506584"/>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lowchart: Connector 8"/>
          <p:cNvSpPr/>
          <p:nvPr/>
        </p:nvSpPr>
        <p:spPr>
          <a:xfrm>
            <a:off x="4197530" y="2355670"/>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a:stCxn id="8" idx="4"/>
            <a:endCxn id="9" idx="0"/>
          </p:cNvCxnSpPr>
          <p:nvPr/>
        </p:nvCxnSpPr>
        <p:spPr>
          <a:xfrm>
            <a:off x="4519747" y="2124892"/>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239150" y="1137252"/>
            <a:ext cx="68696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519746" y="2240281"/>
            <a:ext cx="14663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053362" y="2240281"/>
            <a:ext cx="1466384"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Flowchart: Connector 16"/>
          <p:cNvSpPr/>
          <p:nvPr/>
        </p:nvSpPr>
        <p:spPr>
          <a:xfrm>
            <a:off x="5658641" y="2355669"/>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stCxn id="3" idx="0"/>
          </p:cNvCxnSpPr>
          <p:nvPr/>
        </p:nvCxnSpPr>
        <p:spPr>
          <a:xfrm flipV="1">
            <a:off x="3016949" y="2240281"/>
            <a:ext cx="15472" cy="1974439"/>
          </a:xfrm>
          <a:prstGeom prst="line">
            <a:avLst/>
          </a:prstGeom>
        </p:spPr>
        <p:style>
          <a:lnRef idx="2">
            <a:schemeClr val="accent1"/>
          </a:lnRef>
          <a:fillRef idx="0">
            <a:schemeClr val="accent1"/>
          </a:fillRef>
          <a:effectRef idx="1">
            <a:schemeClr val="accent1"/>
          </a:effectRef>
          <a:fontRef idx="minor">
            <a:schemeClr val="tx1"/>
          </a:fontRef>
        </p:style>
      </p:cxnSp>
      <p:sp>
        <p:nvSpPr>
          <p:cNvPr id="15" name="Flowchart: Connector 14"/>
          <p:cNvSpPr/>
          <p:nvPr/>
        </p:nvSpPr>
        <p:spPr>
          <a:xfrm>
            <a:off x="2694731" y="2382839"/>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5980859" y="2240280"/>
            <a:ext cx="0" cy="115389"/>
          </a:xfrm>
          <a:prstGeom prst="line">
            <a:avLst/>
          </a:prstGeom>
        </p:spPr>
        <p:style>
          <a:lnRef idx="2">
            <a:schemeClr val="accent1"/>
          </a:lnRef>
          <a:fillRef idx="0">
            <a:schemeClr val="accent1"/>
          </a:fillRef>
          <a:effectRef idx="1">
            <a:schemeClr val="accent1"/>
          </a:effectRef>
          <a:fontRef idx="minor">
            <a:schemeClr val="tx1"/>
          </a:fontRef>
        </p:style>
      </p:cxnSp>
      <p:sp>
        <p:nvSpPr>
          <p:cNvPr id="25" name="Flowchart: Connector 24"/>
          <p:cNvSpPr/>
          <p:nvPr/>
        </p:nvSpPr>
        <p:spPr>
          <a:xfrm>
            <a:off x="4192259" y="3213853"/>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a:endCxn id="25" idx="0"/>
          </p:cNvCxnSpPr>
          <p:nvPr/>
        </p:nvCxnSpPr>
        <p:spPr>
          <a:xfrm>
            <a:off x="4514476" y="2983075"/>
            <a:ext cx="1" cy="23077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860698" y="2135547"/>
            <a:ext cx="469959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5" name="Straight Connector 44"/>
          <p:cNvCxnSpPr/>
          <p:nvPr/>
        </p:nvCxnSpPr>
        <p:spPr>
          <a:xfrm>
            <a:off x="1864425" y="4011859"/>
            <a:ext cx="4682899" cy="0"/>
          </a:xfrm>
          <a:prstGeom prst="line">
            <a:avLst/>
          </a:prstGeom>
        </p:spPr>
        <p:style>
          <a:lnRef idx="2">
            <a:schemeClr val="accent4"/>
          </a:lnRef>
          <a:fillRef idx="0">
            <a:schemeClr val="accent4"/>
          </a:fillRef>
          <a:effectRef idx="1">
            <a:schemeClr val="accent4"/>
          </a:effectRef>
          <a:fontRef idx="minor">
            <a:schemeClr val="tx1"/>
          </a:fontRef>
        </p:style>
      </p:cxnSp>
      <p:sp>
        <p:nvSpPr>
          <p:cNvPr id="48" name="TextBox 47"/>
          <p:cNvSpPr txBox="1"/>
          <p:nvPr/>
        </p:nvSpPr>
        <p:spPr>
          <a:xfrm>
            <a:off x="1007762" y="2480157"/>
            <a:ext cx="839972" cy="369332"/>
          </a:xfrm>
          <a:prstGeom prst="rect">
            <a:avLst/>
          </a:prstGeom>
          <a:noFill/>
        </p:spPr>
        <p:txBody>
          <a:bodyPr wrap="square" rtlCol="0">
            <a:spAutoFit/>
          </a:bodyPr>
          <a:lstStyle/>
          <a:p>
            <a:r>
              <a:rPr lang="en-US" dirty="0" smtClean="0"/>
              <a:t>Level 1</a:t>
            </a:r>
            <a:endParaRPr lang="en-US" dirty="0"/>
          </a:p>
        </p:txBody>
      </p:sp>
      <p:sp>
        <p:nvSpPr>
          <p:cNvPr id="49" name="TextBox 48"/>
          <p:cNvSpPr txBox="1"/>
          <p:nvPr/>
        </p:nvSpPr>
        <p:spPr>
          <a:xfrm>
            <a:off x="904935" y="4399306"/>
            <a:ext cx="839972" cy="369332"/>
          </a:xfrm>
          <a:prstGeom prst="rect">
            <a:avLst/>
          </a:prstGeom>
          <a:noFill/>
        </p:spPr>
        <p:txBody>
          <a:bodyPr wrap="square" rtlCol="0">
            <a:spAutoFit/>
          </a:bodyPr>
          <a:lstStyle/>
          <a:p>
            <a:r>
              <a:rPr lang="en-US" dirty="0" smtClean="0"/>
              <a:t>Level 2</a:t>
            </a:r>
            <a:endParaRPr lang="en-US" dirty="0"/>
          </a:p>
        </p:txBody>
      </p:sp>
      <p:cxnSp>
        <p:nvCxnSpPr>
          <p:cNvPr id="5" name="Straight Connector 4"/>
          <p:cNvCxnSpPr/>
          <p:nvPr/>
        </p:nvCxnSpPr>
        <p:spPr>
          <a:xfrm>
            <a:off x="6547324" y="2124892"/>
            <a:ext cx="0" cy="1886967"/>
          </a:xfrm>
          <a:prstGeom prst="line">
            <a:avLst/>
          </a:prstGeom>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a:off x="3351763" y="1635132"/>
            <a:ext cx="887387" cy="369332"/>
          </a:xfrm>
          <a:prstGeom prst="rect">
            <a:avLst/>
          </a:prstGeom>
          <a:noFill/>
        </p:spPr>
        <p:txBody>
          <a:bodyPr wrap="square" rtlCol="0">
            <a:spAutoFit/>
          </a:bodyPr>
          <a:lstStyle/>
          <a:p>
            <a:r>
              <a:rPr lang="en-US" dirty="0" smtClean="0"/>
              <a:t>100 PV</a:t>
            </a:r>
            <a:endParaRPr lang="en-US" dirty="0"/>
          </a:p>
        </p:txBody>
      </p:sp>
      <p:sp>
        <p:nvSpPr>
          <p:cNvPr id="23" name="TextBox 22"/>
          <p:cNvSpPr txBox="1"/>
          <p:nvPr/>
        </p:nvSpPr>
        <p:spPr>
          <a:xfrm>
            <a:off x="1864425" y="2482286"/>
            <a:ext cx="887387" cy="369332"/>
          </a:xfrm>
          <a:prstGeom prst="rect">
            <a:avLst/>
          </a:prstGeom>
          <a:noFill/>
        </p:spPr>
        <p:txBody>
          <a:bodyPr wrap="square" rtlCol="0">
            <a:spAutoFit/>
          </a:bodyPr>
          <a:lstStyle/>
          <a:p>
            <a:r>
              <a:rPr lang="en-US" dirty="0" smtClean="0"/>
              <a:t>100 PV</a:t>
            </a:r>
            <a:endParaRPr lang="en-US" dirty="0"/>
          </a:p>
        </p:txBody>
      </p:sp>
      <p:sp>
        <p:nvSpPr>
          <p:cNvPr id="24" name="TextBox 23"/>
          <p:cNvSpPr txBox="1"/>
          <p:nvPr/>
        </p:nvSpPr>
        <p:spPr>
          <a:xfrm>
            <a:off x="3465958" y="2490837"/>
            <a:ext cx="726860" cy="369332"/>
          </a:xfrm>
          <a:prstGeom prst="rect">
            <a:avLst/>
          </a:prstGeom>
          <a:noFill/>
        </p:spPr>
        <p:txBody>
          <a:bodyPr wrap="square" rtlCol="0">
            <a:spAutoFit/>
          </a:bodyPr>
          <a:lstStyle/>
          <a:p>
            <a:r>
              <a:rPr lang="en-US" dirty="0" smtClean="0"/>
              <a:t>50 PV</a:t>
            </a:r>
            <a:endParaRPr lang="en-US" dirty="0"/>
          </a:p>
        </p:txBody>
      </p:sp>
      <p:sp>
        <p:nvSpPr>
          <p:cNvPr id="27" name="TextBox 26"/>
          <p:cNvSpPr txBox="1"/>
          <p:nvPr/>
        </p:nvSpPr>
        <p:spPr>
          <a:xfrm>
            <a:off x="4853420" y="2490837"/>
            <a:ext cx="887387" cy="369332"/>
          </a:xfrm>
          <a:prstGeom prst="rect">
            <a:avLst/>
          </a:prstGeom>
          <a:noFill/>
        </p:spPr>
        <p:txBody>
          <a:bodyPr wrap="square" rtlCol="0">
            <a:spAutoFit/>
          </a:bodyPr>
          <a:lstStyle/>
          <a:p>
            <a:r>
              <a:rPr lang="en-US" dirty="0" smtClean="0"/>
              <a:t>100 PV</a:t>
            </a:r>
            <a:endParaRPr lang="en-US" dirty="0"/>
          </a:p>
        </p:txBody>
      </p:sp>
      <p:sp>
        <p:nvSpPr>
          <p:cNvPr id="28" name="TextBox 27"/>
          <p:cNvSpPr txBox="1"/>
          <p:nvPr/>
        </p:nvSpPr>
        <p:spPr>
          <a:xfrm>
            <a:off x="3465334" y="3345496"/>
            <a:ext cx="887387" cy="369332"/>
          </a:xfrm>
          <a:prstGeom prst="rect">
            <a:avLst/>
          </a:prstGeom>
          <a:noFill/>
        </p:spPr>
        <p:txBody>
          <a:bodyPr wrap="square" rtlCol="0">
            <a:spAutoFit/>
          </a:bodyPr>
          <a:lstStyle/>
          <a:p>
            <a:r>
              <a:rPr lang="en-US" dirty="0" smtClean="0"/>
              <a:t>50 PV</a:t>
            </a:r>
            <a:endParaRPr lang="en-US" dirty="0"/>
          </a:p>
        </p:txBody>
      </p:sp>
      <p:sp>
        <p:nvSpPr>
          <p:cNvPr id="29" name="TextBox 28"/>
          <p:cNvSpPr txBox="1"/>
          <p:nvPr/>
        </p:nvSpPr>
        <p:spPr>
          <a:xfrm>
            <a:off x="6791573" y="2480157"/>
            <a:ext cx="478465" cy="369332"/>
          </a:xfrm>
          <a:prstGeom prst="rect">
            <a:avLst/>
          </a:prstGeom>
          <a:noFill/>
        </p:spPr>
        <p:txBody>
          <a:bodyPr wrap="square" rtlCol="0">
            <a:spAutoFit/>
          </a:bodyPr>
          <a:lstStyle/>
          <a:p>
            <a:r>
              <a:rPr lang="en-US" dirty="0" smtClean="0"/>
              <a:t>8%</a:t>
            </a:r>
            <a:endParaRPr lang="en-US" dirty="0"/>
          </a:p>
        </p:txBody>
      </p:sp>
      <p:sp>
        <p:nvSpPr>
          <p:cNvPr id="30" name="TextBox 29"/>
          <p:cNvSpPr txBox="1"/>
          <p:nvPr/>
        </p:nvSpPr>
        <p:spPr>
          <a:xfrm>
            <a:off x="6770307" y="3343006"/>
            <a:ext cx="520995" cy="369332"/>
          </a:xfrm>
          <a:prstGeom prst="rect">
            <a:avLst/>
          </a:prstGeom>
          <a:noFill/>
        </p:spPr>
        <p:txBody>
          <a:bodyPr wrap="square" rtlCol="0">
            <a:spAutoFit/>
          </a:bodyPr>
          <a:lstStyle/>
          <a:p>
            <a:r>
              <a:rPr lang="en-US" dirty="0" smtClean="0"/>
              <a:t>5%</a:t>
            </a:r>
            <a:endParaRPr lang="en-US" dirty="0"/>
          </a:p>
        </p:txBody>
      </p:sp>
      <p:sp>
        <p:nvSpPr>
          <p:cNvPr id="10" name="TextBox 9"/>
          <p:cNvSpPr txBox="1"/>
          <p:nvPr/>
        </p:nvSpPr>
        <p:spPr>
          <a:xfrm>
            <a:off x="1007762" y="5156084"/>
            <a:ext cx="6518348" cy="646331"/>
          </a:xfrm>
          <a:prstGeom prst="rect">
            <a:avLst/>
          </a:prstGeom>
          <a:noFill/>
        </p:spPr>
        <p:txBody>
          <a:bodyPr wrap="square" rtlCol="0">
            <a:spAutoFit/>
          </a:bodyPr>
          <a:lstStyle/>
          <a:p>
            <a:r>
              <a:rPr lang="en-US" dirty="0" smtClean="0"/>
              <a:t>In the event no one is that line has a 100 PV order, that entire leg is considered your </a:t>
            </a:r>
            <a:r>
              <a:rPr lang="en-US" dirty="0" err="1" smtClean="0"/>
              <a:t>unilevel</a:t>
            </a:r>
            <a:r>
              <a:rPr lang="en-US" dirty="0" smtClean="0"/>
              <a:t> 1. </a:t>
            </a:r>
            <a:endParaRPr lang="en-US" dirty="0"/>
          </a:p>
        </p:txBody>
      </p:sp>
      <p:cxnSp>
        <p:nvCxnSpPr>
          <p:cNvPr id="42" name="Straight Connector 41"/>
          <p:cNvCxnSpPr/>
          <p:nvPr/>
        </p:nvCxnSpPr>
        <p:spPr>
          <a:xfrm flipV="1">
            <a:off x="6547324" y="2135547"/>
            <a:ext cx="0" cy="912475"/>
          </a:xfrm>
          <a:prstGeom prst="line">
            <a:avLst/>
          </a:prstGeom>
        </p:spPr>
        <p:style>
          <a:lnRef idx="2">
            <a:schemeClr val="accent2"/>
          </a:lnRef>
          <a:fillRef idx="0">
            <a:schemeClr val="accent2"/>
          </a:fillRef>
          <a:effectRef idx="1">
            <a:schemeClr val="accent2"/>
          </a:effectRef>
          <a:fontRef idx="minor">
            <a:schemeClr val="tx1"/>
          </a:fontRef>
        </p:style>
      </p:cxnSp>
      <p:sp>
        <p:nvSpPr>
          <p:cNvPr id="3" name="Oval 2"/>
          <p:cNvSpPr/>
          <p:nvPr/>
        </p:nvSpPr>
        <p:spPr>
          <a:xfrm>
            <a:off x="2690063" y="4214720"/>
            <a:ext cx="653771" cy="663202"/>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2" name="TextBox 11"/>
          <p:cNvSpPr txBox="1"/>
          <p:nvPr/>
        </p:nvSpPr>
        <p:spPr>
          <a:xfrm>
            <a:off x="1864425" y="4390545"/>
            <a:ext cx="837537" cy="369332"/>
          </a:xfrm>
          <a:prstGeom prst="rect">
            <a:avLst/>
          </a:prstGeom>
          <a:noFill/>
        </p:spPr>
        <p:txBody>
          <a:bodyPr wrap="none" rtlCol="0">
            <a:spAutoFit/>
          </a:bodyPr>
          <a:lstStyle/>
          <a:p>
            <a:r>
              <a:rPr lang="en-US" dirty="0" smtClean="0"/>
              <a:t>100 PV</a:t>
            </a:r>
            <a:endParaRPr lang="en-US" dirty="0"/>
          </a:p>
        </p:txBody>
      </p:sp>
    </p:spTree>
    <p:extLst>
      <p:ext uri="{BB962C8B-B14F-4D97-AF65-F5344CB8AC3E}">
        <p14:creationId xmlns:p14="http://schemas.microsoft.com/office/powerpoint/2010/main" val="2976300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Bonuses</a:t>
            </a:r>
            <a:endParaRPr lang="en-US" dirty="0"/>
          </a:p>
        </p:txBody>
      </p:sp>
      <p:sp>
        <p:nvSpPr>
          <p:cNvPr id="3" name="TextBox 2"/>
          <p:cNvSpPr txBox="1"/>
          <p:nvPr/>
        </p:nvSpPr>
        <p:spPr>
          <a:xfrm>
            <a:off x="3902149" y="1417638"/>
            <a:ext cx="1339702" cy="461665"/>
          </a:xfrm>
          <a:prstGeom prst="rect">
            <a:avLst/>
          </a:prstGeom>
          <a:noFill/>
        </p:spPr>
        <p:txBody>
          <a:bodyPr wrap="square" rtlCol="0">
            <a:spAutoFit/>
          </a:bodyPr>
          <a:lstStyle/>
          <a:p>
            <a:r>
              <a:rPr lang="en-US" sz="2400" dirty="0" smtClean="0"/>
              <a:t>Fast Start</a:t>
            </a:r>
            <a:endParaRPr lang="en-US" sz="2400" dirty="0"/>
          </a:p>
        </p:txBody>
      </p:sp>
      <p:sp>
        <p:nvSpPr>
          <p:cNvPr id="4" name="Flowchart: Connector 3"/>
          <p:cNvSpPr/>
          <p:nvPr/>
        </p:nvSpPr>
        <p:spPr>
          <a:xfrm>
            <a:off x="4261326" y="2357189"/>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Connector 4"/>
          <p:cNvSpPr/>
          <p:nvPr/>
        </p:nvSpPr>
        <p:spPr>
          <a:xfrm>
            <a:off x="4261327" y="3206275"/>
            <a:ext cx="644435"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6" name="Straight Connector 5"/>
          <p:cNvCxnSpPr>
            <a:stCxn id="4" idx="4"/>
            <a:endCxn id="5" idx="0"/>
          </p:cNvCxnSpPr>
          <p:nvPr/>
        </p:nvCxnSpPr>
        <p:spPr>
          <a:xfrm>
            <a:off x="4583544" y="2975497"/>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302947" y="1987857"/>
            <a:ext cx="68696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157869" y="2481677"/>
            <a:ext cx="925033" cy="369332"/>
          </a:xfrm>
          <a:prstGeom prst="rect">
            <a:avLst/>
          </a:prstGeom>
          <a:noFill/>
        </p:spPr>
        <p:txBody>
          <a:bodyPr wrap="square" rtlCol="0">
            <a:spAutoFit/>
          </a:bodyPr>
          <a:lstStyle/>
          <a:p>
            <a:r>
              <a:rPr lang="en-US" dirty="0" smtClean="0"/>
              <a:t>Enroller</a:t>
            </a:r>
            <a:endParaRPr lang="en-US" dirty="0"/>
          </a:p>
        </p:txBody>
      </p:sp>
      <p:sp>
        <p:nvSpPr>
          <p:cNvPr id="11" name="TextBox 10"/>
          <p:cNvSpPr txBox="1"/>
          <p:nvPr/>
        </p:nvSpPr>
        <p:spPr>
          <a:xfrm>
            <a:off x="2604504" y="3366112"/>
            <a:ext cx="1478398" cy="369332"/>
          </a:xfrm>
          <a:prstGeom prst="rect">
            <a:avLst/>
          </a:prstGeom>
          <a:noFill/>
        </p:spPr>
        <p:txBody>
          <a:bodyPr wrap="square" rtlCol="0">
            <a:spAutoFit/>
          </a:bodyPr>
          <a:lstStyle/>
          <a:p>
            <a:r>
              <a:rPr lang="en-US" dirty="0" smtClean="0"/>
              <a:t>New Member </a:t>
            </a:r>
            <a:endParaRPr lang="en-US" dirty="0"/>
          </a:p>
        </p:txBody>
      </p:sp>
      <p:sp>
        <p:nvSpPr>
          <p:cNvPr id="13" name="TextBox 12"/>
          <p:cNvSpPr txBox="1"/>
          <p:nvPr/>
        </p:nvSpPr>
        <p:spPr>
          <a:xfrm>
            <a:off x="453047" y="2776765"/>
            <a:ext cx="2232837" cy="646331"/>
          </a:xfrm>
          <a:prstGeom prst="rect">
            <a:avLst/>
          </a:prstGeom>
          <a:noFill/>
        </p:spPr>
        <p:txBody>
          <a:bodyPr wrap="square" rtlCol="0">
            <a:spAutoFit/>
          </a:bodyPr>
          <a:lstStyle/>
          <a:p>
            <a:r>
              <a:rPr lang="en-US" dirty="0" smtClean="0"/>
              <a:t>Fast Start bonus has two parts.</a:t>
            </a:r>
          </a:p>
        </p:txBody>
      </p:sp>
      <p:sp>
        <p:nvSpPr>
          <p:cNvPr id="14" name="TextBox 13"/>
          <p:cNvSpPr txBox="1"/>
          <p:nvPr/>
        </p:nvSpPr>
        <p:spPr>
          <a:xfrm>
            <a:off x="457200" y="3440413"/>
            <a:ext cx="1871330" cy="1200329"/>
          </a:xfrm>
          <a:prstGeom prst="rect">
            <a:avLst/>
          </a:prstGeom>
          <a:noFill/>
        </p:spPr>
        <p:txBody>
          <a:bodyPr wrap="square" rtlCol="0">
            <a:spAutoFit/>
          </a:bodyPr>
          <a:lstStyle/>
          <a:p>
            <a:r>
              <a:rPr lang="en-US" dirty="0"/>
              <a:t>First is the 25% of your </a:t>
            </a:r>
            <a:r>
              <a:rPr lang="en-US" dirty="0" smtClean="0"/>
              <a:t>enrollee’s </a:t>
            </a:r>
            <a:r>
              <a:rPr lang="en-US" dirty="0"/>
              <a:t>orders for the first 3 months</a:t>
            </a:r>
            <a:r>
              <a:rPr lang="en-US" dirty="0" smtClean="0"/>
              <a:t>.</a:t>
            </a:r>
            <a:endParaRPr lang="en-US" sz="1200" dirty="0">
              <a:solidFill>
                <a:schemeClr val="accent4">
                  <a:lumMod val="50000"/>
                </a:schemeClr>
              </a:solidFill>
            </a:endParaRPr>
          </a:p>
        </p:txBody>
      </p:sp>
      <p:sp>
        <p:nvSpPr>
          <p:cNvPr id="15" name="TextBox 14"/>
          <p:cNvSpPr txBox="1"/>
          <p:nvPr/>
        </p:nvSpPr>
        <p:spPr>
          <a:xfrm>
            <a:off x="6177516" y="2343177"/>
            <a:ext cx="2020186" cy="923330"/>
          </a:xfrm>
          <a:prstGeom prst="rect">
            <a:avLst/>
          </a:prstGeom>
          <a:noFill/>
        </p:spPr>
        <p:txBody>
          <a:bodyPr wrap="square" rtlCol="0">
            <a:spAutoFit/>
          </a:bodyPr>
          <a:lstStyle/>
          <a:p>
            <a:r>
              <a:rPr lang="en-US" dirty="0" smtClean="0"/>
              <a:t>In order to earn Fast Start you need a minimum 50 PV.</a:t>
            </a:r>
            <a:endParaRPr lang="en-US" dirty="0"/>
          </a:p>
        </p:txBody>
      </p:sp>
      <p:sp>
        <p:nvSpPr>
          <p:cNvPr id="16" name="TextBox 15"/>
          <p:cNvSpPr txBox="1"/>
          <p:nvPr/>
        </p:nvSpPr>
        <p:spPr>
          <a:xfrm>
            <a:off x="4989913" y="2481677"/>
            <a:ext cx="876934" cy="369332"/>
          </a:xfrm>
          <a:prstGeom prst="rect">
            <a:avLst/>
          </a:prstGeom>
          <a:noFill/>
        </p:spPr>
        <p:txBody>
          <a:bodyPr wrap="square" rtlCol="0">
            <a:spAutoFit/>
          </a:bodyPr>
          <a:lstStyle/>
          <a:p>
            <a:r>
              <a:rPr lang="en-US" dirty="0" smtClean="0"/>
              <a:t>100 PV</a:t>
            </a:r>
            <a:endParaRPr lang="en-US" dirty="0"/>
          </a:p>
        </p:txBody>
      </p:sp>
      <p:sp>
        <p:nvSpPr>
          <p:cNvPr id="17" name="TextBox 16"/>
          <p:cNvSpPr txBox="1"/>
          <p:nvPr/>
        </p:nvSpPr>
        <p:spPr>
          <a:xfrm>
            <a:off x="4989913" y="3330763"/>
            <a:ext cx="876934" cy="369332"/>
          </a:xfrm>
          <a:prstGeom prst="rect">
            <a:avLst/>
          </a:prstGeom>
          <a:noFill/>
        </p:spPr>
        <p:txBody>
          <a:bodyPr wrap="square" rtlCol="0">
            <a:spAutoFit/>
          </a:bodyPr>
          <a:lstStyle/>
          <a:p>
            <a:r>
              <a:rPr lang="en-US" dirty="0" smtClean="0"/>
              <a:t>100 PV</a:t>
            </a:r>
            <a:endParaRPr lang="en-US" dirty="0"/>
          </a:p>
        </p:txBody>
      </p:sp>
      <p:sp>
        <p:nvSpPr>
          <p:cNvPr id="19" name="TextBox 18"/>
          <p:cNvSpPr txBox="1"/>
          <p:nvPr/>
        </p:nvSpPr>
        <p:spPr>
          <a:xfrm>
            <a:off x="6177516" y="3440413"/>
            <a:ext cx="1935125" cy="1200329"/>
          </a:xfrm>
          <a:prstGeom prst="rect">
            <a:avLst/>
          </a:prstGeom>
          <a:noFill/>
        </p:spPr>
        <p:txBody>
          <a:bodyPr wrap="square" rtlCol="0">
            <a:spAutoFit/>
          </a:bodyPr>
          <a:lstStyle/>
          <a:p>
            <a:r>
              <a:rPr lang="en-US" dirty="0" smtClean="0"/>
              <a:t>In this instance that would be an earnings of $25 just for that! </a:t>
            </a:r>
            <a:endParaRPr lang="en-US" dirty="0"/>
          </a:p>
        </p:txBody>
      </p:sp>
      <p:sp>
        <p:nvSpPr>
          <p:cNvPr id="20" name="TextBox 19"/>
          <p:cNvSpPr txBox="1"/>
          <p:nvPr/>
        </p:nvSpPr>
        <p:spPr>
          <a:xfrm>
            <a:off x="1611746" y="4966889"/>
            <a:ext cx="5943600" cy="369332"/>
          </a:xfrm>
          <a:prstGeom prst="rect">
            <a:avLst/>
          </a:prstGeom>
          <a:noFill/>
        </p:spPr>
        <p:txBody>
          <a:bodyPr wrap="square" rtlCol="0">
            <a:spAutoFit/>
          </a:bodyPr>
          <a:lstStyle/>
          <a:p>
            <a:r>
              <a:rPr lang="en-US" dirty="0" smtClean="0"/>
              <a:t>*This portion of Fast Start has a cap of $200 per new member.</a:t>
            </a:r>
            <a:endParaRPr lang="en-US" dirty="0"/>
          </a:p>
        </p:txBody>
      </p:sp>
    </p:spTree>
    <p:extLst>
      <p:ext uri="{BB962C8B-B14F-4D97-AF65-F5344CB8AC3E}">
        <p14:creationId xmlns:p14="http://schemas.microsoft.com/office/powerpoint/2010/main" val="149618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Bonuses</a:t>
            </a:r>
            <a:endParaRPr lang="en-US" dirty="0"/>
          </a:p>
        </p:txBody>
      </p:sp>
      <p:sp>
        <p:nvSpPr>
          <p:cNvPr id="3" name="TextBox 2"/>
          <p:cNvSpPr txBox="1"/>
          <p:nvPr/>
        </p:nvSpPr>
        <p:spPr>
          <a:xfrm>
            <a:off x="3902149" y="1417638"/>
            <a:ext cx="1339702" cy="461665"/>
          </a:xfrm>
          <a:prstGeom prst="rect">
            <a:avLst/>
          </a:prstGeom>
          <a:noFill/>
        </p:spPr>
        <p:txBody>
          <a:bodyPr wrap="square" rtlCol="0">
            <a:spAutoFit/>
          </a:bodyPr>
          <a:lstStyle/>
          <a:p>
            <a:r>
              <a:rPr lang="en-US" sz="2400" dirty="0" smtClean="0"/>
              <a:t>Fast Start</a:t>
            </a:r>
            <a:endParaRPr lang="en-US" sz="2400" dirty="0"/>
          </a:p>
        </p:txBody>
      </p:sp>
      <p:sp>
        <p:nvSpPr>
          <p:cNvPr id="4" name="Flowchart: Connector 3"/>
          <p:cNvSpPr/>
          <p:nvPr/>
        </p:nvSpPr>
        <p:spPr>
          <a:xfrm>
            <a:off x="4261326" y="2357189"/>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Connector 4"/>
          <p:cNvSpPr/>
          <p:nvPr/>
        </p:nvSpPr>
        <p:spPr>
          <a:xfrm>
            <a:off x="4261327" y="3206275"/>
            <a:ext cx="644435"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6" name="Straight Connector 5"/>
          <p:cNvCxnSpPr>
            <a:stCxn id="4" idx="4"/>
            <a:endCxn id="5" idx="0"/>
          </p:cNvCxnSpPr>
          <p:nvPr/>
        </p:nvCxnSpPr>
        <p:spPr>
          <a:xfrm>
            <a:off x="4583544" y="2975497"/>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302947" y="1987857"/>
            <a:ext cx="68696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sp>
        <p:nvSpPr>
          <p:cNvPr id="8" name="Flowchart: Connector 7"/>
          <p:cNvSpPr/>
          <p:nvPr/>
        </p:nvSpPr>
        <p:spPr>
          <a:xfrm>
            <a:off x="4284922" y="4057893"/>
            <a:ext cx="644435" cy="618308"/>
          </a:xfrm>
          <a:prstGeom prst="flowChartConnec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9" name="Straight Connector 8"/>
          <p:cNvCxnSpPr/>
          <p:nvPr/>
        </p:nvCxnSpPr>
        <p:spPr>
          <a:xfrm>
            <a:off x="4583545" y="3827115"/>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530550" y="3356687"/>
            <a:ext cx="1552353" cy="369332"/>
          </a:xfrm>
          <a:prstGeom prst="rect">
            <a:avLst/>
          </a:prstGeom>
          <a:noFill/>
        </p:spPr>
        <p:txBody>
          <a:bodyPr wrap="square" rtlCol="0">
            <a:spAutoFit/>
          </a:bodyPr>
          <a:lstStyle/>
          <a:p>
            <a:r>
              <a:rPr lang="en-US" dirty="0" smtClean="0"/>
              <a:t>You enroll Jan.</a:t>
            </a:r>
            <a:endParaRPr lang="en-US" dirty="0"/>
          </a:p>
        </p:txBody>
      </p:sp>
      <p:sp>
        <p:nvSpPr>
          <p:cNvPr id="12" name="TextBox 11"/>
          <p:cNvSpPr txBox="1"/>
          <p:nvPr/>
        </p:nvSpPr>
        <p:spPr>
          <a:xfrm>
            <a:off x="2530550" y="4090639"/>
            <a:ext cx="1754372" cy="646331"/>
          </a:xfrm>
          <a:prstGeom prst="rect">
            <a:avLst/>
          </a:prstGeom>
          <a:noFill/>
        </p:spPr>
        <p:txBody>
          <a:bodyPr wrap="square" rtlCol="0">
            <a:spAutoFit/>
          </a:bodyPr>
          <a:lstStyle/>
          <a:p>
            <a:r>
              <a:rPr lang="en-US" dirty="0" smtClean="0"/>
              <a:t>Jan enrolls Sam 1 year later.</a:t>
            </a:r>
            <a:endParaRPr lang="en-US" dirty="0"/>
          </a:p>
        </p:txBody>
      </p:sp>
      <p:sp>
        <p:nvSpPr>
          <p:cNvPr id="13" name="TextBox 12"/>
          <p:cNvSpPr txBox="1"/>
          <p:nvPr/>
        </p:nvSpPr>
        <p:spPr>
          <a:xfrm>
            <a:off x="453047" y="2776765"/>
            <a:ext cx="2232837" cy="646331"/>
          </a:xfrm>
          <a:prstGeom prst="rect">
            <a:avLst/>
          </a:prstGeom>
          <a:noFill/>
        </p:spPr>
        <p:txBody>
          <a:bodyPr wrap="square" rtlCol="0">
            <a:spAutoFit/>
          </a:bodyPr>
          <a:lstStyle/>
          <a:p>
            <a:r>
              <a:rPr lang="en-US" dirty="0" smtClean="0"/>
              <a:t>Fast Start bonus has two parts.</a:t>
            </a:r>
          </a:p>
        </p:txBody>
      </p:sp>
      <p:sp>
        <p:nvSpPr>
          <p:cNvPr id="14" name="TextBox 13"/>
          <p:cNvSpPr txBox="1"/>
          <p:nvPr/>
        </p:nvSpPr>
        <p:spPr>
          <a:xfrm>
            <a:off x="457200" y="3440413"/>
            <a:ext cx="1871330" cy="1477328"/>
          </a:xfrm>
          <a:prstGeom prst="rect">
            <a:avLst/>
          </a:prstGeom>
          <a:noFill/>
        </p:spPr>
        <p:txBody>
          <a:bodyPr wrap="square" rtlCol="0">
            <a:spAutoFit/>
          </a:bodyPr>
          <a:lstStyle/>
          <a:p>
            <a:r>
              <a:rPr lang="en-US" dirty="0" smtClean="0"/>
              <a:t>The second is 10% of your enrollee’s new enrollee’s first 3 months orders.</a:t>
            </a:r>
            <a:endParaRPr lang="en-US" dirty="0"/>
          </a:p>
        </p:txBody>
      </p:sp>
      <p:sp>
        <p:nvSpPr>
          <p:cNvPr id="16" name="TextBox 15"/>
          <p:cNvSpPr txBox="1"/>
          <p:nvPr/>
        </p:nvSpPr>
        <p:spPr>
          <a:xfrm>
            <a:off x="4989913" y="2481677"/>
            <a:ext cx="876934" cy="369332"/>
          </a:xfrm>
          <a:prstGeom prst="rect">
            <a:avLst/>
          </a:prstGeom>
          <a:noFill/>
        </p:spPr>
        <p:txBody>
          <a:bodyPr wrap="square" rtlCol="0">
            <a:spAutoFit/>
          </a:bodyPr>
          <a:lstStyle/>
          <a:p>
            <a:r>
              <a:rPr lang="en-US" dirty="0" smtClean="0"/>
              <a:t>100 PV</a:t>
            </a:r>
            <a:endParaRPr lang="en-US" dirty="0"/>
          </a:p>
        </p:txBody>
      </p:sp>
      <p:sp>
        <p:nvSpPr>
          <p:cNvPr id="17" name="TextBox 16"/>
          <p:cNvSpPr txBox="1"/>
          <p:nvPr/>
        </p:nvSpPr>
        <p:spPr>
          <a:xfrm>
            <a:off x="4989913" y="3330763"/>
            <a:ext cx="876934" cy="369332"/>
          </a:xfrm>
          <a:prstGeom prst="rect">
            <a:avLst/>
          </a:prstGeom>
          <a:noFill/>
        </p:spPr>
        <p:txBody>
          <a:bodyPr wrap="square" rtlCol="0">
            <a:spAutoFit/>
          </a:bodyPr>
          <a:lstStyle/>
          <a:p>
            <a:r>
              <a:rPr lang="en-US" dirty="0" smtClean="0"/>
              <a:t>100 PV</a:t>
            </a:r>
            <a:endParaRPr lang="en-US" dirty="0"/>
          </a:p>
        </p:txBody>
      </p:sp>
      <p:sp>
        <p:nvSpPr>
          <p:cNvPr id="18" name="TextBox 17"/>
          <p:cNvSpPr txBox="1"/>
          <p:nvPr/>
        </p:nvSpPr>
        <p:spPr>
          <a:xfrm>
            <a:off x="4989913" y="4187684"/>
            <a:ext cx="876934" cy="369332"/>
          </a:xfrm>
          <a:prstGeom prst="rect">
            <a:avLst/>
          </a:prstGeom>
          <a:noFill/>
        </p:spPr>
        <p:txBody>
          <a:bodyPr wrap="square" rtlCol="0">
            <a:spAutoFit/>
          </a:bodyPr>
          <a:lstStyle/>
          <a:p>
            <a:r>
              <a:rPr lang="en-US" dirty="0" smtClean="0"/>
              <a:t>100 PV</a:t>
            </a:r>
            <a:endParaRPr lang="en-US" dirty="0"/>
          </a:p>
        </p:txBody>
      </p:sp>
      <p:sp>
        <p:nvSpPr>
          <p:cNvPr id="21" name="TextBox 20"/>
          <p:cNvSpPr txBox="1"/>
          <p:nvPr/>
        </p:nvSpPr>
        <p:spPr>
          <a:xfrm>
            <a:off x="6220047" y="2357189"/>
            <a:ext cx="2137144" cy="646331"/>
          </a:xfrm>
          <a:prstGeom prst="rect">
            <a:avLst/>
          </a:prstGeom>
          <a:noFill/>
        </p:spPr>
        <p:txBody>
          <a:bodyPr wrap="square" rtlCol="0">
            <a:spAutoFit/>
          </a:bodyPr>
          <a:lstStyle/>
          <a:p>
            <a:r>
              <a:rPr lang="en-US" dirty="0" smtClean="0"/>
              <a:t>Lets go over how it works.</a:t>
            </a:r>
            <a:endParaRPr lang="en-US" dirty="0"/>
          </a:p>
        </p:txBody>
      </p:sp>
      <p:sp>
        <p:nvSpPr>
          <p:cNvPr id="22" name="TextBox 21"/>
          <p:cNvSpPr txBox="1"/>
          <p:nvPr/>
        </p:nvSpPr>
        <p:spPr>
          <a:xfrm>
            <a:off x="6208000" y="2975497"/>
            <a:ext cx="2222204" cy="2308324"/>
          </a:xfrm>
          <a:prstGeom prst="rect">
            <a:avLst/>
          </a:prstGeom>
          <a:noFill/>
        </p:spPr>
        <p:txBody>
          <a:bodyPr wrap="square" rtlCol="0">
            <a:spAutoFit/>
          </a:bodyPr>
          <a:lstStyle/>
          <a:p>
            <a:r>
              <a:rPr lang="en-US" dirty="0" smtClean="0"/>
              <a:t>You will earn the 10% of Sam only if Jan earns the 25%.</a:t>
            </a:r>
          </a:p>
          <a:p>
            <a:r>
              <a:rPr lang="en-US" dirty="0" smtClean="0"/>
              <a:t>In this case Jan meets the minimum 50 PV requirement.  That means you earn $10 from Sam’s order.</a:t>
            </a:r>
            <a:endParaRPr lang="en-US" dirty="0"/>
          </a:p>
        </p:txBody>
      </p:sp>
      <p:sp>
        <p:nvSpPr>
          <p:cNvPr id="23" name="TextBox 22"/>
          <p:cNvSpPr txBox="1"/>
          <p:nvPr/>
        </p:nvSpPr>
        <p:spPr>
          <a:xfrm>
            <a:off x="577810" y="4969421"/>
            <a:ext cx="5209954" cy="369332"/>
          </a:xfrm>
          <a:prstGeom prst="rect">
            <a:avLst/>
          </a:prstGeom>
          <a:noFill/>
        </p:spPr>
        <p:txBody>
          <a:bodyPr wrap="square" rtlCol="0">
            <a:spAutoFit/>
          </a:bodyPr>
          <a:lstStyle/>
          <a:p>
            <a:r>
              <a:rPr lang="en-US" dirty="0" smtClean="0"/>
              <a:t>* There is a cap of $80 per member for this portion.</a:t>
            </a:r>
            <a:endParaRPr lang="en-US" dirty="0"/>
          </a:p>
        </p:txBody>
      </p:sp>
      <p:sp>
        <p:nvSpPr>
          <p:cNvPr id="24" name="TextBox 23"/>
          <p:cNvSpPr txBox="1"/>
          <p:nvPr/>
        </p:nvSpPr>
        <p:spPr>
          <a:xfrm>
            <a:off x="577810" y="5347530"/>
            <a:ext cx="7779381" cy="646331"/>
          </a:xfrm>
          <a:prstGeom prst="rect">
            <a:avLst/>
          </a:prstGeom>
          <a:noFill/>
        </p:spPr>
        <p:txBody>
          <a:bodyPr wrap="square" rtlCol="0">
            <a:spAutoFit/>
          </a:bodyPr>
          <a:lstStyle/>
          <a:p>
            <a:r>
              <a:rPr lang="en-US" dirty="0" smtClean="0"/>
              <a:t>*Whenever Fast Start is paid out, the volume of that new member is cut by 70% for all other commissions.</a:t>
            </a:r>
            <a:endParaRPr lang="en-US" dirty="0"/>
          </a:p>
        </p:txBody>
      </p:sp>
    </p:spTree>
    <p:extLst>
      <p:ext uri="{BB962C8B-B14F-4D97-AF65-F5344CB8AC3E}">
        <p14:creationId xmlns:p14="http://schemas.microsoft.com/office/powerpoint/2010/main" val="289656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p:bldP spid="12" grpId="0"/>
      <p:bldP spid="17" grpId="0"/>
      <p:bldP spid="18"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Bonuses</a:t>
            </a:r>
            <a:endParaRPr lang="en-US" dirty="0"/>
          </a:p>
        </p:txBody>
      </p:sp>
      <p:sp>
        <p:nvSpPr>
          <p:cNvPr id="3" name="TextBox 2"/>
          <p:cNvSpPr txBox="1"/>
          <p:nvPr/>
        </p:nvSpPr>
        <p:spPr>
          <a:xfrm>
            <a:off x="3902149" y="1417638"/>
            <a:ext cx="1339702" cy="461665"/>
          </a:xfrm>
          <a:prstGeom prst="rect">
            <a:avLst/>
          </a:prstGeom>
          <a:noFill/>
        </p:spPr>
        <p:txBody>
          <a:bodyPr wrap="square" rtlCol="0">
            <a:spAutoFit/>
          </a:bodyPr>
          <a:lstStyle/>
          <a:p>
            <a:r>
              <a:rPr lang="en-US" sz="2400" dirty="0" smtClean="0"/>
              <a:t>Fast Start</a:t>
            </a:r>
            <a:endParaRPr lang="en-US" sz="2400" dirty="0"/>
          </a:p>
        </p:txBody>
      </p:sp>
      <p:sp>
        <p:nvSpPr>
          <p:cNvPr id="4" name="Flowchart: Connector 3"/>
          <p:cNvSpPr/>
          <p:nvPr/>
        </p:nvSpPr>
        <p:spPr>
          <a:xfrm>
            <a:off x="4261326" y="2357189"/>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Connector 4"/>
          <p:cNvSpPr/>
          <p:nvPr/>
        </p:nvSpPr>
        <p:spPr>
          <a:xfrm>
            <a:off x="4261327" y="3206275"/>
            <a:ext cx="644435"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6" name="Straight Connector 5"/>
          <p:cNvCxnSpPr>
            <a:stCxn id="4" idx="4"/>
            <a:endCxn id="5" idx="0"/>
          </p:cNvCxnSpPr>
          <p:nvPr/>
        </p:nvCxnSpPr>
        <p:spPr>
          <a:xfrm>
            <a:off x="4583544" y="2975497"/>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302947" y="1987857"/>
            <a:ext cx="68696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sp>
        <p:nvSpPr>
          <p:cNvPr id="8" name="Flowchart: Connector 7"/>
          <p:cNvSpPr/>
          <p:nvPr/>
        </p:nvSpPr>
        <p:spPr>
          <a:xfrm>
            <a:off x="4261325" y="4057893"/>
            <a:ext cx="644435" cy="618308"/>
          </a:xfrm>
          <a:prstGeom prst="flowChartConnec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9" name="Straight Connector 8"/>
          <p:cNvCxnSpPr/>
          <p:nvPr/>
        </p:nvCxnSpPr>
        <p:spPr>
          <a:xfrm>
            <a:off x="4583545" y="3827115"/>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989913" y="2481677"/>
            <a:ext cx="876934" cy="369332"/>
          </a:xfrm>
          <a:prstGeom prst="rect">
            <a:avLst/>
          </a:prstGeom>
          <a:noFill/>
        </p:spPr>
        <p:txBody>
          <a:bodyPr wrap="square" rtlCol="0">
            <a:spAutoFit/>
          </a:bodyPr>
          <a:lstStyle/>
          <a:p>
            <a:r>
              <a:rPr lang="en-US" dirty="0" smtClean="0"/>
              <a:t>100 PV</a:t>
            </a:r>
            <a:endParaRPr lang="en-US" dirty="0"/>
          </a:p>
        </p:txBody>
      </p:sp>
      <p:sp>
        <p:nvSpPr>
          <p:cNvPr id="17" name="TextBox 16"/>
          <p:cNvSpPr txBox="1"/>
          <p:nvPr/>
        </p:nvSpPr>
        <p:spPr>
          <a:xfrm>
            <a:off x="4989913" y="3330763"/>
            <a:ext cx="876934" cy="369332"/>
          </a:xfrm>
          <a:prstGeom prst="rect">
            <a:avLst/>
          </a:prstGeom>
          <a:noFill/>
        </p:spPr>
        <p:txBody>
          <a:bodyPr wrap="square" rtlCol="0">
            <a:spAutoFit/>
          </a:bodyPr>
          <a:lstStyle/>
          <a:p>
            <a:r>
              <a:rPr lang="en-US" dirty="0" smtClean="0"/>
              <a:t>100 PV</a:t>
            </a:r>
            <a:endParaRPr lang="en-US" dirty="0"/>
          </a:p>
        </p:txBody>
      </p:sp>
      <p:sp>
        <p:nvSpPr>
          <p:cNvPr id="18" name="TextBox 17"/>
          <p:cNvSpPr txBox="1"/>
          <p:nvPr/>
        </p:nvSpPr>
        <p:spPr>
          <a:xfrm>
            <a:off x="4989913" y="4187684"/>
            <a:ext cx="876934" cy="369332"/>
          </a:xfrm>
          <a:prstGeom prst="rect">
            <a:avLst/>
          </a:prstGeom>
          <a:noFill/>
        </p:spPr>
        <p:txBody>
          <a:bodyPr wrap="square" rtlCol="0">
            <a:spAutoFit/>
          </a:bodyPr>
          <a:lstStyle/>
          <a:p>
            <a:r>
              <a:rPr lang="en-US" dirty="0" smtClean="0"/>
              <a:t>100 PV</a:t>
            </a:r>
            <a:endParaRPr lang="en-US" dirty="0"/>
          </a:p>
        </p:txBody>
      </p:sp>
      <p:sp>
        <p:nvSpPr>
          <p:cNvPr id="24" name="TextBox 23"/>
          <p:cNvSpPr txBox="1"/>
          <p:nvPr/>
        </p:nvSpPr>
        <p:spPr>
          <a:xfrm>
            <a:off x="171439" y="1987857"/>
            <a:ext cx="3419579" cy="1200329"/>
          </a:xfrm>
          <a:prstGeom prst="rect">
            <a:avLst/>
          </a:prstGeom>
          <a:noFill/>
        </p:spPr>
        <p:txBody>
          <a:bodyPr wrap="square" rtlCol="0">
            <a:spAutoFit/>
          </a:bodyPr>
          <a:lstStyle/>
          <a:p>
            <a:r>
              <a:rPr lang="en-US" dirty="0" smtClean="0"/>
              <a:t>*Whenever Fast Start is paid out, the volume of that new member is cut by 70% for all other commissions.</a:t>
            </a:r>
            <a:endParaRPr lang="en-US" dirty="0"/>
          </a:p>
        </p:txBody>
      </p:sp>
      <p:sp>
        <p:nvSpPr>
          <p:cNvPr id="15" name="TextBox 14"/>
          <p:cNvSpPr txBox="1"/>
          <p:nvPr/>
        </p:nvSpPr>
        <p:spPr>
          <a:xfrm>
            <a:off x="3669174" y="3330763"/>
            <a:ext cx="508000" cy="369332"/>
          </a:xfrm>
          <a:prstGeom prst="rect">
            <a:avLst/>
          </a:prstGeom>
          <a:noFill/>
        </p:spPr>
        <p:txBody>
          <a:bodyPr wrap="square" rtlCol="0">
            <a:spAutoFit/>
          </a:bodyPr>
          <a:lstStyle/>
          <a:p>
            <a:r>
              <a:rPr lang="en-US" dirty="0" smtClean="0"/>
              <a:t>Jan</a:t>
            </a:r>
            <a:endParaRPr lang="en-US" dirty="0"/>
          </a:p>
        </p:txBody>
      </p:sp>
      <p:sp>
        <p:nvSpPr>
          <p:cNvPr id="19" name="TextBox 18"/>
          <p:cNvSpPr txBox="1"/>
          <p:nvPr/>
        </p:nvSpPr>
        <p:spPr>
          <a:xfrm>
            <a:off x="3591018" y="4178506"/>
            <a:ext cx="586154" cy="369332"/>
          </a:xfrm>
          <a:prstGeom prst="rect">
            <a:avLst/>
          </a:prstGeom>
          <a:noFill/>
        </p:spPr>
        <p:txBody>
          <a:bodyPr wrap="square" rtlCol="0">
            <a:spAutoFit/>
          </a:bodyPr>
          <a:lstStyle/>
          <a:p>
            <a:r>
              <a:rPr lang="en-US" dirty="0" smtClean="0"/>
              <a:t>Sam</a:t>
            </a:r>
            <a:endParaRPr lang="en-US" dirty="0"/>
          </a:p>
        </p:txBody>
      </p:sp>
      <p:sp>
        <p:nvSpPr>
          <p:cNvPr id="20" name="TextBox 19"/>
          <p:cNvSpPr txBox="1"/>
          <p:nvPr/>
        </p:nvSpPr>
        <p:spPr>
          <a:xfrm>
            <a:off x="171439" y="3134563"/>
            <a:ext cx="3443719" cy="923330"/>
          </a:xfrm>
          <a:prstGeom prst="rect">
            <a:avLst/>
          </a:prstGeom>
          <a:noFill/>
        </p:spPr>
        <p:txBody>
          <a:bodyPr wrap="square" rtlCol="0">
            <a:spAutoFit/>
          </a:bodyPr>
          <a:lstStyle/>
          <a:p>
            <a:r>
              <a:rPr lang="en-US" dirty="0" smtClean="0"/>
              <a:t>This means rather than earning off of 100 PV for Sam, you earn off of 30 PV for all other commissions.</a:t>
            </a:r>
            <a:endParaRPr lang="en-US" dirty="0"/>
          </a:p>
        </p:txBody>
      </p:sp>
      <p:sp>
        <p:nvSpPr>
          <p:cNvPr id="25" name="TextBox 24"/>
          <p:cNvSpPr txBox="1"/>
          <p:nvPr/>
        </p:nvSpPr>
        <p:spPr>
          <a:xfrm>
            <a:off x="6275754" y="3330763"/>
            <a:ext cx="1031631" cy="369332"/>
          </a:xfrm>
          <a:prstGeom prst="rect">
            <a:avLst/>
          </a:prstGeom>
          <a:noFill/>
        </p:spPr>
        <p:txBody>
          <a:bodyPr wrap="square" rtlCol="0">
            <a:spAutoFit/>
          </a:bodyPr>
          <a:lstStyle/>
          <a:p>
            <a:r>
              <a:rPr lang="en-US" dirty="0" smtClean="0"/>
              <a:t>8% * 100</a:t>
            </a:r>
            <a:endParaRPr lang="en-US" dirty="0"/>
          </a:p>
        </p:txBody>
      </p:sp>
      <p:sp>
        <p:nvSpPr>
          <p:cNvPr id="26" name="TextBox 25"/>
          <p:cNvSpPr txBox="1"/>
          <p:nvPr/>
        </p:nvSpPr>
        <p:spPr>
          <a:xfrm>
            <a:off x="6275754" y="4178506"/>
            <a:ext cx="953477" cy="369332"/>
          </a:xfrm>
          <a:prstGeom prst="rect">
            <a:avLst/>
          </a:prstGeom>
          <a:noFill/>
        </p:spPr>
        <p:txBody>
          <a:bodyPr wrap="square" rtlCol="0">
            <a:spAutoFit/>
          </a:bodyPr>
          <a:lstStyle/>
          <a:p>
            <a:r>
              <a:rPr lang="en-US" dirty="0"/>
              <a:t>5</a:t>
            </a:r>
            <a:r>
              <a:rPr lang="en-US" dirty="0" smtClean="0"/>
              <a:t>% * 30</a:t>
            </a:r>
            <a:endParaRPr lang="en-US" dirty="0"/>
          </a:p>
        </p:txBody>
      </p:sp>
    </p:spTree>
    <p:extLst>
      <p:ext uri="{BB962C8B-B14F-4D97-AF65-F5344CB8AC3E}">
        <p14:creationId xmlns:p14="http://schemas.microsoft.com/office/powerpoint/2010/main" val="27198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7" grpId="0"/>
      <p:bldP spid="18"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Bonuses</a:t>
            </a:r>
            <a:endParaRPr lang="en-US" dirty="0"/>
          </a:p>
        </p:txBody>
      </p:sp>
      <p:sp>
        <p:nvSpPr>
          <p:cNvPr id="3" name="TextBox 2"/>
          <p:cNvSpPr txBox="1"/>
          <p:nvPr/>
        </p:nvSpPr>
        <p:spPr>
          <a:xfrm>
            <a:off x="2832247" y="1417638"/>
            <a:ext cx="3479506" cy="461665"/>
          </a:xfrm>
          <a:prstGeom prst="rect">
            <a:avLst/>
          </a:prstGeom>
          <a:noFill/>
        </p:spPr>
        <p:txBody>
          <a:bodyPr wrap="square" rtlCol="0">
            <a:spAutoFit/>
          </a:bodyPr>
          <a:lstStyle/>
          <a:p>
            <a:r>
              <a:rPr lang="en-US" sz="2400" dirty="0" smtClean="0"/>
              <a:t>Premium Starter Kit Bonus</a:t>
            </a:r>
            <a:endParaRPr lang="en-US" sz="2400" dirty="0"/>
          </a:p>
        </p:txBody>
      </p:sp>
      <p:sp>
        <p:nvSpPr>
          <p:cNvPr id="4" name="Flowchart: Connector 3"/>
          <p:cNvSpPr/>
          <p:nvPr/>
        </p:nvSpPr>
        <p:spPr>
          <a:xfrm>
            <a:off x="4261326" y="2357189"/>
            <a:ext cx="644435" cy="6183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Connector 4"/>
          <p:cNvSpPr/>
          <p:nvPr/>
        </p:nvSpPr>
        <p:spPr>
          <a:xfrm>
            <a:off x="4261327" y="3206275"/>
            <a:ext cx="644435" cy="618308"/>
          </a:xfrm>
          <a:prstGeom prst="flowChart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6" name="Straight Connector 5"/>
          <p:cNvCxnSpPr>
            <a:stCxn id="4" idx="4"/>
            <a:endCxn id="5" idx="0"/>
          </p:cNvCxnSpPr>
          <p:nvPr/>
        </p:nvCxnSpPr>
        <p:spPr>
          <a:xfrm>
            <a:off x="4583544" y="2975497"/>
            <a:ext cx="1" cy="230778"/>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302947" y="1987857"/>
            <a:ext cx="68696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You</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754911" y="2442555"/>
            <a:ext cx="1775638" cy="1754326"/>
          </a:xfrm>
          <a:prstGeom prst="rect">
            <a:avLst/>
          </a:prstGeom>
          <a:noFill/>
        </p:spPr>
        <p:txBody>
          <a:bodyPr wrap="square" rtlCol="0">
            <a:spAutoFit/>
          </a:bodyPr>
          <a:lstStyle/>
          <a:p>
            <a:r>
              <a:rPr lang="en-US" dirty="0" smtClean="0"/>
              <a:t>The starter kit bonus is earned when your new enrollee starts with a premium starter kit.</a:t>
            </a:r>
            <a:endParaRPr lang="en-US" dirty="0"/>
          </a:p>
        </p:txBody>
      </p:sp>
      <p:sp>
        <p:nvSpPr>
          <p:cNvPr id="11" name="TextBox 10"/>
          <p:cNvSpPr txBox="1"/>
          <p:nvPr/>
        </p:nvSpPr>
        <p:spPr>
          <a:xfrm>
            <a:off x="3336292" y="2481677"/>
            <a:ext cx="925033" cy="369332"/>
          </a:xfrm>
          <a:prstGeom prst="rect">
            <a:avLst/>
          </a:prstGeom>
          <a:noFill/>
        </p:spPr>
        <p:txBody>
          <a:bodyPr wrap="square" rtlCol="0">
            <a:spAutoFit/>
          </a:bodyPr>
          <a:lstStyle/>
          <a:p>
            <a:r>
              <a:rPr lang="en-US" dirty="0" smtClean="0"/>
              <a:t>Enroller</a:t>
            </a:r>
            <a:endParaRPr lang="en-US" dirty="0"/>
          </a:p>
        </p:txBody>
      </p:sp>
      <p:sp>
        <p:nvSpPr>
          <p:cNvPr id="13" name="TextBox 12"/>
          <p:cNvSpPr txBox="1"/>
          <p:nvPr/>
        </p:nvSpPr>
        <p:spPr>
          <a:xfrm>
            <a:off x="2764843" y="3358742"/>
            <a:ext cx="1477925" cy="369332"/>
          </a:xfrm>
          <a:prstGeom prst="rect">
            <a:avLst/>
          </a:prstGeom>
          <a:noFill/>
        </p:spPr>
        <p:txBody>
          <a:bodyPr wrap="square" rtlCol="0">
            <a:spAutoFit/>
          </a:bodyPr>
          <a:lstStyle/>
          <a:p>
            <a:r>
              <a:rPr lang="en-US" dirty="0" smtClean="0"/>
              <a:t>New Member</a:t>
            </a:r>
            <a:endParaRPr lang="en-US" dirty="0"/>
          </a:p>
        </p:txBody>
      </p:sp>
      <p:sp>
        <p:nvSpPr>
          <p:cNvPr id="15" name="TextBox 14"/>
          <p:cNvSpPr txBox="1"/>
          <p:nvPr/>
        </p:nvSpPr>
        <p:spPr>
          <a:xfrm>
            <a:off x="6077836" y="2204678"/>
            <a:ext cx="2109233" cy="923330"/>
          </a:xfrm>
          <a:prstGeom prst="rect">
            <a:avLst/>
          </a:prstGeom>
          <a:noFill/>
        </p:spPr>
        <p:txBody>
          <a:bodyPr wrap="square" rtlCol="0">
            <a:spAutoFit/>
          </a:bodyPr>
          <a:lstStyle/>
          <a:p>
            <a:r>
              <a:rPr lang="en-US" dirty="0" smtClean="0"/>
              <a:t>In order to earn this bonus you need a minimum 50 PV.</a:t>
            </a:r>
            <a:endParaRPr lang="en-US" dirty="0"/>
          </a:p>
        </p:txBody>
      </p:sp>
      <p:sp>
        <p:nvSpPr>
          <p:cNvPr id="16" name="TextBox 15"/>
          <p:cNvSpPr txBox="1"/>
          <p:nvPr/>
        </p:nvSpPr>
        <p:spPr>
          <a:xfrm>
            <a:off x="4989913" y="2481677"/>
            <a:ext cx="876934" cy="369332"/>
          </a:xfrm>
          <a:prstGeom prst="rect">
            <a:avLst/>
          </a:prstGeom>
          <a:noFill/>
        </p:spPr>
        <p:txBody>
          <a:bodyPr wrap="square" rtlCol="0">
            <a:spAutoFit/>
          </a:bodyPr>
          <a:lstStyle/>
          <a:p>
            <a:r>
              <a:rPr lang="en-US" dirty="0" smtClean="0"/>
              <a:t>100 PV</a:t>
            </a:r>
            <a:endParaRPr lang="en-US" dirty="0"/>
          </a:p>
        </p:txBody>
      </p:sp>
      <p:sp>
        <p:nvSpPr>
          <p:cNvPr id="17" name="TextBox 16"/>
          <p:cNvSpPr txBox="1"/>
          <p:nvPr/>
        </p:nvSpPr>
        <p:spPr>
          <a:xfrm>
            <a:off x="4989913" y="3330763"/>
            <a:ext cx="876934" cy="369332"/>
          </a:xfrm>
          <a:prstGeom prst="rect">
            <a:avLst/>
          </a:prstGeom>
          <a:noFill/>
        </p:spPr>
        <p:txBody>
          <a:bodyPr wrap="square" rtlCol="0">
            <a:spAutoFit/>
          </a:bodyPr>
          <a:lstStyle/>
          <a:p>
            <a:r>
              <a:rPr lang="en-US" dirty="0" smtClean="0"/>
              <a:t>100 PV</a:t>
            </a:r>
            <a:endParaRPr lang="en-US" dirty="0"/>
          </a:p>
        </p:txBody>
      </p:sp>
      <p:sp>
        <p:nvSpPr>
          <p:cNvPr id="19" name="TextBox 18"/>
          <p:cNvSpPr txBox="1"/>
          <p:nvPr/>
        </p:nvSpPr>
        <p:spPr>
          <a:xfrm>
            <a:off x="6077836" y="3330763"/>
            <a:ext cx="2109233" cy="2062103"/>
          </a:xfrm>
          <a:prstGeom prst="rect">
            <a:avLst/>
          </a:prstGeom>
          <a:noFill/>
        </p:spPr>
        <p:txBody>
          <a:bodyPr wrap="square" rtlCol="0">
            <a:spAutoFit/>
          </a:bodyPr>
          <a:lstStyle/>
          <a:p>
            <a:r>
              <a:rPr lang="en-US" dirty="0" smtClean="0"/>
              <a:t>This bonus pays out $25 per new enrollee with a premium starter kit purchased in their first </a:t>
            </a:r>
            <a:r>
              <a:rPr lang="en-US" sz="2000" b="1" dirty="0" smtClean="0"/>
              <a:t>calendar </a:t>
            </a:r>
            <a:r>
              <a:rPr lang="en-US" dirty="0" smtClean="0"/>
              <a:t>month!</a:t>
            </a:r>
            <a:endParaRPr lang="en-US" dirty="0"/>
          </a:p>
        </p:txBody>
      </p:sp>
    </p:spTree>
    <p:extLst>
      <p:ext uri="{BB962C8B-B14F-4D97-AF65-F5344CB8AC3E}">
        <p14:creationId xmlns:p14="http://schemas.microsoft.com/office/powerpoint/2010/main" val="19628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2987</TotalTime>
  <Words>1831</Words>
  <Application>Microsoft Office PowerPoint</Application>
  <PresentationFormat>On-screen Show (4:3)</PresentationFormat>
  <Paragraphs>263</Paragraphs>
  <Slides>25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Avenir Heavy</vt:lpstr>
      <vt:lpstr>Avenir Light</vt:lpstr>
      <vt:lpstr>Calibri</vt:lpstr>
      <vt:lpstr>Times New Roman</vt:lpstr>
      <vt:lpstr>Office Theme</vt:lpstr>
      <vt:lpstr>Compensation Plan</vt:lpstr>
      <vt:lpstr>Unilevel</vt:lpstr>
      <vt:lpstr>Unilevel</vt:lpstr>
      <vt:lpstr>Unilevel</vt:lpstr>
      <vt:lpstr>Unilevel</vt:lpstr>
      <vt:lpstr>Enrollment Bonuses</vt:lpstr>
      <vt:lpstr>Enrollment Bonuses</vt:lpstr>
      <vt:lpstr>Enrollment Bonuses</vt:lpstr>
      <vt:lpstr>Enrollment Bonuses</vt:lpstr>
      <vt:lpstr>Rising Star Bonus</vt:lpstr>
      <vt:lpstr>Rising Star Bonus</vt:lpstr>
      <vt:lpstr>Rising Star Bonus</vt:lpstr>
      <vt:lpstr>PGV</vt:lpstr>
      <vt:lpstr>Leg Qualification</vt:lpstr>
      <vt:lpstr>Leg Qualification</vt:lpstr>
      <vt:lpstr>PowerPoint Presentation</vt:lpstr>
      <vt:lpstr>Generations</vt:lpstr>
      <vt:lpstr>PowerPoint Presentation</vt:lpstr>
      <vt:lpstr>PowerPoint Presentation</vt:lpstr>
      <vt:lpstr>PowerPoint Presentation</vt:lpstr>
      <vt:lpstr>PowerPoint Presentation</vt:lpstr>
      <vt:lpstr>Generation Leadership Bonus</vt:lpstr>
      <vt:lpstr>PowerPoint Presentation</vt:lpstr>
      <vt:lpstr>Transitioning to Being a Leader</vt:lpstr>
      <vt:lpstr>Now you know how you get paid!</vt:lpstr>
    </vt:vector>
  </TitlesOfParts>
  <Company>Young Living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W</dc:creator>
  <cp:lastModifiedBy>David  Collins</cp:lastModifiedBy>
  <cp:revision>86</cp:revision>
  <dcterms:created xsi:type="dcterms:W3CDTF">2013-07-30T21:04:40Z</dcterms:created>
  <dcterms:modified xsi:type="dcterms:W3CDTF">2015-04-03T20:24:37Z</dcterms:modified>
</cp:coreProperties>
</file>